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81" r:id="rId12"/>
    <p:sldId id="280" r:id="rId13"/>
    <p:sldId id="265" r:id="rId14"/>
    <p:sldId id="266" r:id="rId15"/>
    <p:sldId id="267" r:id="rId16"/>
    <p:sldId id="268" r:id="rId17"/>
    <p:sldId id="284" r:id="rId18"/>
    <p:sldId id="269" r:id="rId19"/>
    <p:sldId id="282" r:id="rId20"/>
    <p:sldId id="283" r:id="rId21"/>
    <p:sldId id="275" r:id="rId22"/>
    <p:sldId id="270" r:id="rId23"/>
    <p:sldId id="271" r:id="rId24"/>
    <p:sldId id="272" r:id="rId25"/>
    <p:sldId id="278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55" autoAdjust="0"/>
  </p:normalViewPr>
  <p:slideViewPr>
    <p:cSldViewPr snapToGrid="0" showGuides="1">
      <p:cViewPr varScale="1">
        <p:scale>
          <a:sx n="96" d="100"/>
          <a:sy n="96" d="100"/>
        </p:scale>
        <p:origin x="57" y="20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A15AE-C378-48BA-881B-7C946227E66D}" type="datetimeFigureOut">
              <a:rPr lang="zh-CN" altLang="en-US" smtClean="0"/>
              <a:t>2026-01-15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73BC9-7BC7-4203-9A30-A5326027FF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195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400" y="1343660"/>
            <a:ext cx="7546340" cy="2318718"/>
          </a:xfrm>
        </p:spPr>
        <p:txBody>
          <a:bodyPr anchor="b">
            <a:normAutofit/>
          </a:bodyPr>
          <a:lstStyle>
            <a:lvl1pPr algn="l">
              <a:defRPr sz="5400">
                <a:gradFill>
                  <a:gsLst>
                    <a:gs pos="7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18589" y="3745680"/>
            <a:ext cx="6788151" cy="119208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1418590" y="5585460"/>
            <a:ext cx="6788150" cy="274320"/>
          </a:xfr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1418590" y="5859780"/>
            <a:ext cx="6788150" cy="27432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819155" y="3852709"/>
            <a:ext cx="599435" cy="297780"/>
            <a:chOff x="6898645" y="-1075335"/>
            <a:chExt cx="2325009" cy="1154989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grpSpPr>
        <p:sp>
          <p:nvSpPr>
            <p:cNvPr id="22" name="任意多边形: 形状 21"/>
            <p:cNvSpPr/>
            <p:nvPr/>
          </p:nvSpPr>
          <p:spPr>
            <a:xfrm rot="5400000">
              <a:off x="8291373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 rot="5400000">
              <a:off x="7752894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 rot="5400000">
              <a:off x="7214415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 rot="5400000">
              <a:off x="6675936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60400" y="723900"/>
            <a:ext cx="16048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rPr>
              <a:t>LOGO</a:t>
            </a:r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rPr>
              <a:t>HERE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767556" y="5585460"/>
            <a:ext cx="548285" cy="54864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88900" dist="889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848956" y="5718180"/>
            <a:ext cx="385484" cy="312000"/>
          </a:xfrm>
          <a:custGeom>
            <a:avLst/>
            <a:gdLst>
              <a:gd name="connsiteX0" fmla="*/ 336173 w 606721"/>
              <a:gd name="connsiteY0" fmla="*/ 188904 h 491065"/>
              <a:gd name="connsiteX1" fmla="*/ 368774 w 606721"/>
              <a:gd name="connsiteY1" fmla="*/ 188904 h 491065"/>
              <a:gd name="connsiteX2" fmla="*/ 368774 w 606721"/>
              <a:gd name="connsiteY2" fmla="*/ 221435 h 491065"/>
              <a:gd name="connsiteX3" fmla="*/ 336173 w 606721"/>
              <a:gd name="connsiteY3" fmla="*/ 221435 h 491065"/>
              <a:gd name="connsiteX4" fmla="*/ 286989 w 606721"/>
              <a:gd name="connsiteY4" fmla="*/ 188904 h 491065"/>
              <a:gd name="connsiteX5" fmla="*/ 319449 w 606721"/>
              <a:gd name="connsiteY5" fmla="*/ 188904 h 491065"/>
              <a:gd name="connsiteX6" fmla="*/ 319449 w 606721"/>
              <a:gd name="connsiteY6" fmla="*/ 221435 h 491065"/>
              <a:gd name="connsiteX7" fmla="*/ 286989 w 606721"/>
              <a:gd name="connsiteY7" fmla="*/ 221435 h 491065"/>
              <a:gd name="connsiteX8" fmla="*/ 237594 w 606721"/>
              <a:gd name="connsiteY8" fmla="*/ 188904 h 491065"/>
              <a:gd name="connsiteX9" fmla="*/ 270054 w 606721"/>
              <a:gd name="connsiteY9" fmla="*/ 188904 h 491065"/>
              <a:gd name="connsiteX10" fmla="*/ 270054 w 606721"/>
              <a:gd name="connsiteY10" fmla="*/ 221435 h 491065"/>
              <a:gd name="connsiteX11" fmla="*/ 237594 w 606721"/>
              <a:gd name="connsiteY11" fmla="*/ 221435 h 491065"/>
              <a:gd name="connsiteX12" fmla="*/ 41314 w 606721"/>
              <a:gd name="connsiteY12" fmla="*/ 148701 h 491065"/>
              <a:gd name="connsiteX13" fmla="*/ 37229 w 606721"/>
              <a:gd name="connsiteY13" fmla="*/ 152780 h 491065"/>
              <a:gd name="connsiteX14" fmla="*/ 37229 w 606721"/>
              <a:gd name="connsiteY14" fmla="*/ 369342 h 491065"/>
              <a:gd name="connsiteX15" fmla="*/ 41314 w 606721"/>
              <a:gd name="connsiteY15" fmla="*/ 373421 h 491065"/>
              <a:gd name="connsiteX16" fmla="*/ 92099 w 606721"/>
              <a:gd name="connsiteY16" fmla="*/ 373421 h 491065"/>
              <a:gd name="connsiteX17" fmla="*/ 92099 w 606721"/>
              <a:gd name="connsiteY17" fmla="*/ 435812 h 491065"/>
              <a:gd name="connsiteX18" fmla="*/ 154581 w 606721"/>
              <a:gd name="connsiteY18" fmla="*/ 373421 h 491065"/>
              <a:gd name="connsiteX19" fmla="*/ 389193 w 606721"/>
              <a:gd name="connsiteY19" fmla="*/ 373421 h 491065"/>
              <a:gd name="connsiteX20" fmla="*/ 393278 w 606721"/>
              <a:gd name="connsiteY20" fmla="*/ 369342 h 491065"/>
              <a:gd name="connsiteX21" fmla="*/ 393371 w 606721"/>
              <a:gd name="connsiteY21" fmla="*/ 369342 h 491065"/>
              <a:gd name="connsiteX22" fmla="*/ 393371 w 606721"/>
              <a:gd name="connsiteY22" fmla="*/ 299256 h 491065"/>
              <a:gd name="connsiteX23" fmla="*/ 217157 w 606721"/>
              <a:gd name="connsiteY23" fmla="*/ 299256 h 491065"/>
              <a:gd name="connsiteX24" fmla="*/ 175749 w 606721"/>
              <a:gd name="connsiteY24" fmla="*/ 257909 h 491065"/>
              <a:gd name="connsiteX25" fmla="*/ 175749 w 606721"/>
              <a:gd name="connsiteY25" fmla="*/ 148701 h 491065"/>
              <a:gd name="connsiteX26" fmla="*/ 213072 w 606721"/>
              <a:gd name="connsiteY26" fmla="*/ 148515 h 491065"/>
              <a:gd name="connsiteX27" fmla="*/ 213072 w 606721"/>
              <a:gd name="connsiteY27" fmla="*/ 257816 h 491065"/>
              <a:gd name="connsiteX28" fmla="*/ 217157 w 606721"/>
              <a:gd name="connsiteY28" fmla="*/ 261895 h 491065"/>
              <a:gd name="connsiteX29" fmla="*/ 393278 w 606721"/>
              <a:gd name="connsiteY29" fmla="*/ 261895 h 491065"/>
              <a:gd name="connsiteX30" fmla="*/ 393371 w 606721"/>
              <a:gd name="connsiteY30" fmla="*/ 261895 h 491065"/>
              <a:gd name="connsiteX31" fmla="*/ 393371 w 606721"/>
              <a:gd name="connsiteY31" fmla="*/ 152594 h 491065"/>
              <a:gd name="connsiteX32" fmla="*/ 389286 w 606721"/>
              <a:gd name="connsiteY32" fmla="*/ 148515 h 491065"/>
              <a:gd name="connsiteX33" fmla="*/ 217157 w 606721"/>
              <a:gd name="connsiteY33" fmla="*/ 37175 h 491065"/>
              <a:gd name="connsiteX34" fmla="*/ 213072 w 606721"/>
              <a:gd name="connsiteY34" fmla="*/ 41254 h 491065"/>
              <a:gd name="connsiteX35" fmla="*/ 213072 w 606721"/>
              <a:gd name="connsiteY35" fmla="*/ 111340 h 491065"/>
              <a:gd name="connsiteX36" fmla="*/ 389193 w 606721"/>
              <a:gd name="connsiteY36" fmla="*/ 111340 h 491065"/>
              <a:gd name="connsiteX37" fmla="*/ 430508 w 606721"/>
              <a:gd name="connsiteY37" fmla="*/ 152594 h 491065"/>
              <a:gd name="connsiteX38" fmla="*/ 430508 w 606721"/>
              <a:gd name="connsiteY38" fmla="*/ 261895 h 491065"/>
              <a:gd name="connsiteX39" fmla="*/ 451675 w 606721"/>
              <a:gd name="connsiteY39" fmla="*/ 261895 h 491065"/>
              <a:gd name="connsiteX40" fmla="*/ 514251 w 606721"/>
              <a:gd name="connsiteY40" fmla="*/ 324286 h 491065"/>
              <a:gd name="connsiteX41" fmla="*/ 514251 w 606721"/>
              <a:gd name="connsiteY41" fmla="*/ 261895 h 491065"/>
              <a:gd name="connsiteX42" fmla="*/ 564942 w 606721"/>
              <a:gd name="connsiteY42" fmla="*/ 261895 h 491065"/>
              <a:gd name="connsiteX43" fmla="*/ 569027 w 606721"/>
              <a:gd name="connsiteY43" fmla="*/ 257816 h 491065"/>
              <a:gd name="connsiteX44" fmla="*/ 569213 w 606721"/>
              <a:gd name="connsiteY44" fmla="*/ 257816 h 491065"/>
              <a:gd name="connsiteX45" fmla="*/ 569213 w 606721"/>
              <a:gd name="connsiteY45" fmla="*/ 41254 h 491065"/>
              <a:gd name="connsiteX46" fmla="*/ 565128 w 606721"/>
              <a:gd name="connsiteY46" fmla="*/ 37175 h 491065"/>
              <a:gd name="connsiteX47" fmla="*/ 217157 w 606721"/>
              <a:gd name="connsiteY47" fmla="*/ 0 h 491065"/>
              <a:gd name="connsiteX48" fmla="*/ 564942 w 606721"/>
              <a:gd name="connsiteY48" fmla="*/ 0 h 491065"/>
              <a:gd name="connsiteX49" fmla="*/ 606721 w 606721"/>
              <a:gd name="connsiteY49" fmla="*/ 41254 h 491065"/>
              <a:gd name="connsiteX50" fmla="*/ 606721 w 606721"/>
              <a:gd name="connsiteY50" fmla="*/ 257723 h 491065"/>
              <a:gd name="connsiteX51" fmla="*/ 565314 w 606721"/>
              <a:gd name="connsiteY51" fmla="*/ 298978 h 491065"/>
              <a:gd name="connsiteX52" fmla="*/ 551759 w 606721"/>
              <a:gd name="connsiteY52" fmla="*/ 298978 h 491065"/>
              <a:gd name="connsiteX53" fmla="*/ 551759 w 606721"/>
              <a:gd name="connsiteY53" fmla="*/ 355343 h 491065"/>
              <a:gd name="connsiteX54" fmla="*/ 544053 w 606721"/>
              <a:gd name="connsiteY54" fmla="*/ 373050 h 491065"/>
              <a:gd name="connsiteX55" fmla="*/ 527342 w 606721"/>
              <a:gd name="connsiteY55" fmla="*/ 379539 h 491065"/>
              <a:gd name="connsiteX56" fmla="*/ 510166 w 606721"/>
              <a:gd name="connsiteY56" fmla="*/ 372401 h 491065"/>
              <a:gd name="connsiteX57" fmla="*/ 436449 w 606721"/>
              <a:gd name="connsiteY57" fmla="*/ 298885 h 491065"/>
              <a:gd name="connsiteX58" fmla="*/ 430786 w 606721"/>
              <a:gd name="connsiteY58" fmla="*/ 298885 h 491065"/>
              <a:gd name="connsiteX59" fmla="*/ 430786 w 606721"/>
              <a:gd name="connsiteY59" fmla="*/ 369064 h 491065"/>
              <a:gd name="connsiteX60" fmla="*/ 389471 w 606721"/>
              <a:gd name="connsiteY60" fmla="*/ 410318 h 491065"/>
              <a:gd name="connsiteX61" fmla="*/ 170179 w 606721"/>
              <a:gd name="connsiteY61" fmla="*/ 410318 h 491065"/>
              <a:gd name="connsiteX62" fmla="*/ 96555 w 606721"/>
              <a:gd name="connsiteY62" fmla="*/ 483927 h 491065"/>
              <a:gd name="connsiteX63" fmla="*/ 79379 w 606721"/>
              <a:gd name="connsiteY63" fmla="*/ 491065 h 491065"/>
              <a:gd name="connsiteX64" fmla="*/ 54962 w 606721"/>
              <a:gd name="connsiteY64" fmla="*/ 466869 h 491065"/>
              <a:gd name="connsiteX65" fmla="*/ 54962 w 606721"/>
              <a:gd name="connsiteY65" fmla="*/ 410596 h 491065"/>
              <a:gd name="connsiteX66" fmla="*/ 41314 w 606721"/>
              <a:gd name="connsiteY66" fmla="*/ 410596 h 491065"/>
              <a:gd name="connsiteX67" fmla="*/ 0 w 606721"/>
              <a:gd name="connsiteY67" fmla="*/ 369342 h 491065"/>
              <a:gd name="connsiteX68" fmla="*/ 0 w 606721"/>
              <a:gd name="connsiteY68" fmla="*/ 152780 h 491065"/>
              <a:gd name="connsiteX69" fmla="*/ 41314 w 606721"/>
              <a:gd name="connsiteY69" fmla="*/ 111433 h 491065"/>
              <a:gd name="connsiteX70" fmla="*/ 175749 w 606721"/>
              <a:gd name="connsiteY70" fmla="*/ 111433 h 491065"/>
              <a:gd name="connsiteX71" fmla="*/ 175749 w 606721"/>
              <a:gd name="connsiteY71" fmla="*/ 41254 h 491065"/>
              <a:gd name="connsiteX72" fmla="*/ 217157 w 606721"/>
              <a:gd name="connsiteY72" fmla="*/ 0 h 49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6721" h="491065">
                <a:moveTo>
                  <a:pt x="336173" y="188904"/>
                </a:moveTo>
                <a:lnTo>
                  <a:pt x="368774" y="188904"/>
                </a:lnTo>
                <a:lnTo>
                  <a:pt x="368774" y="221435"/>
                </a:lnTo>
                <a:lnTo>
                  <a:pt x="336173" y="221435"/>
                </a:lnTo>
                <a:close/>
                <a:moveTo>
                  <a:pt x="286989" y="188904"/>
                </a:moveTo>
                <a:lnTo>
                  <a:pt x="319449" y="188904"/>
                </a:lnTo>
                <a:lnTo>
                  <a:pt x="319449" y="221435"/>
                </a:lnTo>
                <a:lnTo>
                  <a:pt x="286989" y="221435"/>
                </a:lnTo>
                <a:close/>
                <a:moveTo>
                  <a:pt x="237594" y="188904"/>
                </a:moveTo>
                <a:lnTo>
                  <a:pt x="270054" y="188904"/>
                </a:lnTo>
                <a:lnTo>
                  <a:pt x="270054" y="221435"/>
                </a:lnTo>
                <a:lnTo>
                  <a:pt x="237594" y="221435"/>
                </a:lnTo>
                <a:close/>
                <a:moveTo>
                  <a:pt x="41314" y="148701"/>
                </a:moveTo>
                <a:cubicBezTo>
                  <a:pt x="39086" y="148701"/>
                  <a:pt x="37229" y="150555"/>
                  <a:pt x="37229" y="152780"/>
                </a:cubicBezTo>
                <a:lnTo>
                  <a:pt x="37229" y="369342"/>
                </a:lnTo>
                <a:cubicBezTo>
                  <a:pt x="37229" y="371567"/>
                  <a:pt x="39086" y="373421"/>
                  <a:pt x="41314" y="373421"/>
                </a:cubicBezTo>
                <a:lnTo>
                  <a:pt x="92099" y="373421"/>
                </a:lnTo>
                <a:lnTo>
                  <a:pt x="92099" y="435812"/>
                </a:lnTo>
                <a:lnTo>
                  <a:pt x="154581" y="373421"/>
                </a:lnTo>
                <a:lnTo>
                  <a:pt x="389193" y="373421"/>
                </a:lnTo>
                <a:cubicBezTo>
                  <a:pt x="391421" y="373421"/>
                  <a:pt x="393278" y="371567"/>
                  <a:pt x="393278" y="369342"/>
                </a:cubicBezTo>
                <a:lnTo>
                  <a:pt x="393371" y="369342"/>
                </a:lnTo>
                <a:lnTo>
                  <a:pt x="393371" y="299256"/>
                </a:lnTo>
                <a:lnTo>
                  <a:pt x="217157" y="299256"/>
                </a:lnTo>
                <a:cubicBezTo>
                  <a:pt x="194318" y="299256"/>
                  <a:pt x="175749" y="280715"/>
                  <a:pt x="175749" y="257909"/>
                </a:cubicBezTo>
                <a:lnTo>
                  <a:pt x="175749" y="148701"/>
                </a:lnTo>
                <a:close/>
                <a:moveTo>
                  <a:pt x="213072" y="148515"/>
                </a:moveTo>
                <a:lnTo>
                  <a:pt x="213072" y="257816"/>
                </a:lnTo>
                <a:cubicBezTo>
                  <a:pt x="213072" y="260041"/>
                  <a:pt x="214928" y="261895"/>
                  <a:pt x="217157" y="261895"/>
                </a:cubicBezTo>
                <a:lnTo>
                  <a:pt x="393278" y="261895"/>
                </a:lnTo>
                <a:lnTo>
                  <a:pt x="393371" y="261895"/>
                </a:lnTo>
                <a:lnTo>
                  <a:pt x="393371" y="152594"/>
                </a:lnTo>
                <a:cubicBezTo>
                  <a:pt x="393371" y="150370"/>
                  <a:pt x="391514" y="148515"/>
                  <a:pt x="389286" y="148515"/>
                </a:cubicBezTo>
                <a:close/>
                <a:moveTo>
                  <a:pt x="217157" y="37175"/>
                </a:moveTo>
                <a:cubicBezTo>
                  <a:pt x="214928" y="37175"/>
                  <a:pt x="213072" y="39029"/>
                  <a:pt x="213072" y="41254"/>
                </a:cubicBezTo>
                <a:lnTo>
                  <a:pt x="213072" y="111340"/>
                </a:lnTo>
                <a:lnTo>
                  <a:pt x="389193" y="111340"/>
                </a:lnTo>
                <a:cubicBezTo>
                  <a:pt x="411939" y="111340"/>
                  <a:pt x="430508" y="129881"/>
                  <a:pt x="430508" y="152594"/>
                </a:cubicBezTo>
                <a:lnTo>
                  <a:pt x="430508" y="261895"/>
                </a:lnTo>
                <a:lnTo>
                  <a:pt x="451675" y="261895"/>
                </a:lnTo>
                <a:lnTo>
                  <a:pt x="514251" y="324286"/>
                </a:lnTo>
                <a:lnTo>
                  <a:pt x="514251" y="261895"/>
                </a:lnTo>
                <a:lnTo>
                  <a:pt x="564942" y="261895"/>
                </a:lnTo>
                <a:cubicBezTo>
                  <a:pt x="567171" y="261895"/>
                  <a:pt x="569027" y="260041"/>
                  <a:pt x="569027" y="257816"/>
                </a:cubicBezTo>
                <a:lnTo>
                  <a:pt x="569213" y="257816"/>
                </a:lnTo>
                <a:lnTo>
                  <a:pt x="569213" y="41254"/>
                </a:lnTo>
                <a:cubicBezTo>
                  <a:pt x="569213" y="39029"/>
                  <a:pt x="567356" y="37175"/>
                  <a:pt x="565128" y="37175"/>
                </a:cubicBezTo>
                <a:close/>
                <a:moveTo>
                  <a:pt x="217157" y="0"/>
                </a:moveTo>
                <a:lnTo>
                  <a:pt x="564942" y="0"/>
                </a:lnTo>
                <a:cubicBezTo>
                  <a:pt x="587781" y="0"/>
                  <a:pt x="606350" y="18541"/>
                  <a:pt x="606721" y="41254"/>
                </a:cubicBezTo>
                <a:lnTo>
                  <a:pt x="606721" y="257723"/>
                </a:lnTo>
                <a:cubicBezTo>
                  <a:pt x="606721" y="280436"/>
                  <a:pt x="588153" y="298978"/>
                  <a:pt x="565314" y="298978"/>
                </a:cubicBezTo>
                <a:lnTo>
                  <a:pt x="551759" y="298978"/>
                </a:lnTo>
                <a:lnTo>
                  <a:pt x="551759" y="355343"/>
                </a:lnTo>
                <a:cubicBezTo>
                  <a:pt x="551759" y="362018"/>
                  <a:pt x="548881" y="368415"/>
                  <a:pt x="544053" y="373050"/>
                </a:cubicBezTo>
                <a:cubicBezTo>
                  <a:pt x="539504" y="377222"/>
                  <a:pt x="533562" y="379539"/>
                  <a:pt x="527342" y="379539"/>
                </a:cubicBezTo>
                <a:cubicBezTo>
                  <a:pt x="520750" y="379539"/>
                  <a:pt x="514715" y="376944"/>
                  <a:pt x="510166" y="372401"/>
                </a:cubicBezTo>
                <a:lnTo>
                  <a:pt x="436449" y="298885"/>
                </a:lnTo>
                <a:lnTo>
                  <a:pt x="430786" y="298885"/>
                </a:lnTo>
                <a:lnTo>
                  <a:pt x="430786" y="369064"/>
                </a:lnTo>
                <a:cubicBezTo>
                  <a:pt x="430786" y="391777"/>
                  <a:pt x="412218" y="410318"/>
                  <a:pt x="389471" y="410318"/>
                </a:cubicBezTo>
                <a:lnTo>
                  <a:pt x="170179" y="410318"/>
                </a:lnTo>
                <a:lnTo>
                  <a:pt x="96555" y="483927"/>
                </a:lnTo>
                <a:cubicBezTo>
                  <a:pt x="91820" y="488562"/>
                  <a:pt x="85786" y="491065"/>
                  <a:pt x="79379" y="491065"/>
                </a:cubicBezTo>
                <a:cubicBezTo>
                  <a:pt x="65825" y="491065"/>
                  <a:pt x="54962" y="480218"/>
                  <a:pt x="54962" y="466869"/>
                </a:cubicBezTo>
                <a:lnTo>
                  <a:pt x="54962" y="410596"/>
                </a:lnTo>
                <a:lnTo>
                  <a:pt x="41314" y="410596"/>
                </a:lnTo>
                <a:cubicBezTo>
                  <a:pt x="18568" y="410596"/>
                  <a:pt x="0" y="392055"/>
                  <a:pt x="0" y="369342"/>
                </a:cubicBezTo>
                <a:lnTo>
                  <a:pt x="0" y="152780"/>
                </a:lnTo>
                <a:cubicBezTo>
                  <a:pt x="0" y="129974"/>
                  <a:pt x="18568" y="111433"/>
                  <a:pt x="41314" y="111433"/>
                </a:cubicBezTo>
                <a:lnTo>
                  <a:pt x="175749" y="111433"/>
                </a:lnTo>
                <a:lnTo>
                  <a:pt x="175749" y="41254"/>
                </a:lnTo>
                <a:cubicBezTo>
                  <a:pt x="175749" y="18541"/>
                  <a:pt x="194318" y="0"/>
                  <a:pt x="21715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787965" y="714935"/>
            <a:ext cx="4730934" cy="5466994"/>
            <a:chOff x="6787965" y="714935"/>
            <a:chExt cx="4730934" cy="5466994"/>
          </a:xfrm>
        </p:grpSpPr>
        <p:grpSp>
          <p:nvGrpSpPr>
            <p:cNvPr id="6" name="组合 5"/>
            <p:cNvGrpSpPr/>
            <p:nvPr/>
          </p:nvGrpSpPr>
          <p:grpSpPr>
            <a:xfrm>
              <a:off x="6787965" y="714935"/>
              <a:ext cx="4723230" cy="360000"/>
              <a:chOff x="6787965" y="679594"/>
              <a:chExt cx="4723230" cy="36000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7910935" y="679594"/>
                <a:ext cx="1080000" cy="36000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pPr algn="ctr"/>
                <a:r>
                  <a:rPr lang="en-US" sz="1200" b="0" dirty="0">
                    <a:gradFill>
                      <a:gsLst>
                        <a:gs pos="0">
                          <a:schemeClr val="accent1">
                            <a:alpha val="60000"/>
                          </a:schemeClr>
                        </a:gs>
                        <a:gs pos="100000">
                          <a:schemeClr val="accent2">
                            <a:alpha val="60000"/>
                          </a:schemeClr>
                        </a:gs>
                      </a:gsLst>
                      <a:lin ang="2700000" scaled="0"/>
                    </a:gradFill>
                    <a:effectLst/>
                  </a:rPr>
                  <a:t>Team</a:t>
                </a:r>
                <a:endParaRPr lang="id-ID" sz="1200" dirty="0">
                  <a:gradFill>
                    <a:gsLst>
                      <a:gs pos="0">
                        <a:schemeClr val="accent1">
                          <a:alpha val="60000"/>
                        </a:schemeClr>
                      </a:gs>
                      <a:gs pos="100000">
                        <a:schemeClr val="accent2">
                          <a:alpha val="60000"/>
                        </a:schemeClr>
                      </a:gs>
                    </a:gsLst>
                    <a:lin ang="2700000" scaled="0"/>
                  </a:gra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033905" y="679594"/>
                <a:ext cx="1080000" cy="36000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pPr algn="ctr"/>
                <a:r>
                  <a:rPr lang="en-US" sz="1200" dirty="0">
                    <a:gradFill>
                      <a:gsLst>
                        <a:gs pos="0">
                          <a:schemeClr val="accent1">
                            <a:alpha val="60000"/>
                          </a:schemeClr>
                        </a:gs>
                        <a:gs pos="100000">
                          <a:schemeClr val="accent2">
                            <a:alpha val="60000"/>
                          </a:schemeClr>
                        </a:gs>
                      </a:gsLst>
                      <a:lin ang="2700000" scaled="0"/>
                    </a:gradFill>
                    <a:effectLst/>
                  </a:rPr>
                  <a:t>About Us</a:t>
                </a:r>
                <a:endParaRPr lang="id-ID" sz="1200" dirty="0">
                  <a:gradFill>
                    <a:gsLst>
                      <a:gs pos="0">
                        <a:schemeClr val="accent1">
                          <a:alpha val="60000"/>
                        </a:schemeClr>
                      </a:gs>
                      <a:gs pos="100000">
                        <a:schemeClr val="accent2">
                          <a:alpha val="60000"/>
                        </a:schemeClr>
                      </a:gs>
                    </a:gsLst>
                    <a:lin ang="2700000" scaled="0"/>
                  </a:gradFill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0431195" y="679594"/>
                <a:ext cx="1080000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  <a:effectLst>
                <a:outerShdw blurRad="889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lvl="0"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0"/>
                <a:r>
                  <a:rPr lang="en-US" sz="1200" b="1" dirty="0"/>
                  <a:t>Contact</a:t>
                </a:r>
                <a:endParaRPr lang="id-ID" sz="1200" b="1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787965" y="679594"/>
                <a:ext cx="1080000" cy="36000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pPr algn="ctr"/>
                <a:r>
                  <a:rPr lang="en-US" sz="1200" b="0" dirty="0">
                    <a:gradFill>
                      <a:gsLst>
                        <a:gs pos="0">
                          <a:schemeClr val="accent1">
                            <a:alpha val="60000"/>
                          </a:schemeClr>
                        </a:gs>
                        <a:gs pos="100000">
                          <a:schemeClr val="accent2">
                            <a:alpha val="60000"/>
                          </a:schemeClr>
                        </a:gs>
                      </a:gsLst>
                      <a:lin ang="2700000" scaled="0"/>
                    </a:gradFill>
                    <a:effectLst/>
                  </a:rPr>
                  <a:t>Home</a:t>
                </a:r>
                <a:endParaRPr lang="id-ID" sz="1200" dirty="0">
                  <a:gradFill>
                    <a:gsLst>
                      <a:gs pos="0">
                        <a:schemeClr val="accent1">
                          <a:alpha val="60000"/>
                        </a:schemeClr>
                      </a:gs>
                      <a:gs pos="100000">
                        <a:schemeClr val="accent2">
                          <a:alpha val="60000"/>
                        </a:schemeClr>
                      </a:gs>
                    </a:gsLst>
                    <a:lin ang="2700000" scaled="0"/>
                  </a:gra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990934" y="5558617"/>
              <a:ext cx="2527965" cy="623312"/>
              <a:chOff x="8990934" y="5558617"/>
              <a:chExt cx="2527965" cy="62331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8990934" y="5558617"/>
                <a:ext cx="2527965" cy="6233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rtlCol="0" anchor="ctr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3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阿里巴巴普惠体 2.0 95 ExtraBold" panose="00020600040101010101" pitchFamily="18" charset="-122"/>
                    <a:sym typeface="Arial" panose="020B0604020202020204" pitchFamily="34" charset="0"/>
                  </a:rPr>
                  <a:t>PRESENTATION DESIGN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3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阿里巴巴普惠体 2.0 95 ExtraBold" panose="00020600040101010101" pitchFamily="18" charset="-122"/>
                    <a:sym typeface="Arial" panose="020B0604020202020204" pitchFamily="34" charset="0"/>
                  </a:rPr>
                  <a:t>TEMPLATE</a:t>
                </a: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3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阿里巴巴普惠体 2.0 95 ExtraBold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11473180" y="5585460"/>
                <a:ext cx="45719" cy="54864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chemeClr val="accent1">
                      <a:alpha val="60000"/>
                    </a:schemeClr>
                  </a:gs>
                  <a:gs pos="100000">
                    <a:schemeClr val="accent2">
                      <a:alpha val="6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889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0" name="任意多边形: 形状 9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72000">
                <a:schemeClr val="bg1">
                  <a:alpha val="60000"/>
                </a:schemeClr>
              </a:gs>
              <a:gs pos="10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407588"/>
            <a:ext cx="2836562" cy="915667"/>
          </a:xfrm>
        </p:spPr>
        <p:txBody>
          <a:bodyPr anchor="t">
            <a:normAutofit/>
          </a:bodyPr>
          <a:lstStyle>
            <a:lvl1pPr algn="r">
              <a:defRPr sz="40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3745078" y="1500188"/>
            <a:ext cx="7773821" cy="463391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任意多边形: 形状 7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83897" y="2192223"/>
            <a:ext cx="599435" cy="297780"/>
            <a:chOff x="6898645" y="-1075335"/>
            <a:chExt cx="2325009" cy="1154989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grpSpPr>
        <p:sp>
          <p:nvSpPr>
            <p:cNvPr id="12" name="任意多边形: 形状 11"/>
            <p:cNvSpPr/>
            <p:nvPr/>
          </p:nvSpPr>
          <p:spPr>
            <a:xfrm rot="5400000">
              <a:off x="8291373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5400000">
              <a:off x="7752894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rot="5400000">
              <a:off x="7214415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 rot="5400000">
              <a:off x="6675936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4900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772665"/>
            <a:ext cx="10858500" cy="1795355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0400" y="3573525"/>
            <a:ext cx="10858500" cy="1371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660400" y="723900"/>
            <a:ext cx="16048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rPr>
              <a:t>LOGO</a:t>
            </a:r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rPr>
              <a:t>HERE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024875" y="782456"/>
            <a:ext cx="425445" cy="211347"/>
            <a:chOff x="6898645" y="-1075335"/>
            <a:chExt cx="2325009" cy="1154989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grpSpPr>
        <p:sp>
          <p:nvSpPr>
            <p:cNvPr id="11" name="任意多边形: 形状 10"/>
            <p:cNvSpPr/>
            <p:nvPr/>
          </p:nvSpPr>
          <p:spPr>
            <a:xfrm rot="5400000">
              <a:off x="8291373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 rot="5400000">
              <a:off x="7752894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5400000">
              <a:off x="7214415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rot="5400000">
              <a:off x="6675936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660400" y="1577340"/>
            <a:ext cx="7546340" cy="2318718"/>
          </a:xfrm>
        </p:spPr>
        <p:txBody>
          <a:bodyPr anchor="b">
            <a:normAutofit/>
          </a:bodyPr>
          <a:lstStyle>
            <a:lvl1pPr algn="l">
              <a:defRPr sz="7200">
                <a:gradFill>
                  <a:gsLst>
                    <a:gs pos="7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8590" y="5585460"/>
            <a:ext cx="6788150" cy="274320"/>
          </a:xfr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1418590" y="5859780"/>
            <a:ext cx="6788150" cy="27432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19155" y="4086389"/>
            <a:ext cx="599435" cy="297780"/>
            <a:chOff x="6898645" y="-1075335"/>
            <a:chExt cx="2325009" cy="1154989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grpSpPr>
        <p:sp>
          <p:nvSpPr>
            <p:cNvPr id="12" name="任意多边形: 形状 11"/>
            <p:cNvSpPr/>
            <p:nvPr/>
          </p:nvSpPr>
          <p:spPr>
            <a:xfrm rot="5400000">
              <a:off x="8291373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5400000">
              <a:off x="7752894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rot="5400000">
              <a:off x="7214415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 rot="5400000">
              <a:off x="6675936" y="-852626"/>
              <a:ext cx="1154989" cy="709572"/>
            </a:xfrm>
            <a:custGeom>
              <a:avLst/>
              <a:gdLst>
                <a:gd name="connsiteX0" fmla="*/ 0 w 1154989"/>
                <a:gd name="connsiteY0" fmla="*/ 709572 h 709572"/>
                <a:gd name="connsiteX1" fmla="*/ 577495 w 1154989"/>
                <a:gd name="connsiteY1" fmla="*/ 0 h 709572"/>
                <a:gd name="connsiteX2" fmla="*/ 1154989 w 1154989"/>
                <a:gd name="connsiteY2" fmla="*/ 709572 h 709572"/>
                <a:gd name="connsiteX3" fmla="*/ 890387 w 1154989"/>
                <a:gd name="connsiteY3" fmla="*/ 709572 h 709572"/>
                <a:gd name="connsiteX4" fmla="*/ 577495 w 1154989"/>
                <a:gd name="connsiteY4" fmla="*/ 325118 h 709572"/>
                <a:gd name="connsiteX5" fmla="*/ 264602 w 1154989"/>
                <a:gd name="connsiteY5" fmla="*/ 709572 h 7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89" h="709572">
                  <a:moveTo>
                    <a:pt x="0" y="709572"/>
                  </a:moveTo>
                  <a:lnTo>
                    <a:pt x="577495" y="0"/>
                  </a:lnTo>
                  <a:lnTo>
                    <a:pt x="1154989" y="709572"/>
                  </a:lnTo>
                  <a:lnTo>
                    <a:pt x="890387" y="709572"/>
                  </a:lnTo>
                  <a:lnTo>
                    <a:pt x="577495" y="325118"/>
                  </a:lnTo>
                  <a:lnTo>
                    <a:pt x="264602" y="7095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60400" y="723900"/>
            <a:ext cx="16048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rPr>
              <a:t>LOGO</a:t>
            </a:r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rPr>
              <a:t>HERE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767556" y="5585460"/>
            <a:ext cx="548285" cy="54864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88900" dist="889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848956" y="5718180"/>
            <a:ext cx="385484" cy="312000"/>
          </a:xfrm>
          <a:custGeom>
            <a:avLst/>
            <a:gdLst>
              <a:gd name="connsiteX0" fmla="*/ 336173 w 606721"/>
              <a:gd name="connsiteY0" fmla="*/ 188904 h 491065"/>
              <a:gd name="connsiteX1" fmla="*/ 368774 w 606721"/>
              <a:gd name="connsiteY1" fmla="*/ 188904 h 491065"/>
              <a:gd name="connsiteX2" fmla="*/ 368774 w 606721"/>
              <a:gd name="connsiteY2" fmla="*/ 221435 h 491065"/>
              <a:gd name="connsiteX3" fmla="*/ 336173 w 606721"/>
              <a:gd name="connsiteY3" fmla="*/ 221435 h 491065"/>
              <a:gd name="connsiteX4" fmla="*/ 286989 w 606721"/>
              <a:gd name="connsiteY4" fmla="*/ 188904 h 491065"/>
              <a:gd name="connsiteX5" fmla="*/ 319449 w 606721"/>
              <a:gd name="connsiteY5" fmla="*/ 188904 h 491065"/>
              <a:gd name="connsiteX6" fmla="*/ 319449 w 606721"/>
              <a:gd name="connsiteY6" fmla="*/ 221435 h 491065"/>
              <a:gd name="connsiteX7" fmla="*/ 286989 w 606721"/>
              <a:gd name="connsiteY7" fmla="*/ 221435 h 491065"/>
              <a:gd name="connsiteX8" fmla="*/ 237594 w 606721"/>
              <a:gd name="connsiteY8" fmla="*/ 188904 h 491065"/>
              <a:gd name="connsiteX9" fmla="*/ 270054 w 606721"/>
              <a:gd name="connsiteY9" fmla="*/ 188904 h 491065"/>
              <a:gd name="connsiteX10" fmla="*/ 270054 w 606721"/>
              <a:gd name="connsiteY10" fmla="*/ 221435 h 491065"/>
              <a:gd name="connsiteX11" fmla="*/ 237594 w 606721"/>
              <a:gd name="connsiteY11" fmla="*/ 221435 h 491065"/>
              <a:gd name="connsiteX12" fmla="*/ 41314 w 606721"/>
              <a:gd name="connsiteY12" fmla="*/ 148701 h 491065"/>
              <a:gd name="connsiteX13" fmla="*/ 37229 w 606721"/>
              <a:gd name="connsiteY13" fmla="*/ 152780 h 491065"/>
              <a:gd name="connsiteX14" fmla="*/ 37229 w 606721"/>
              <a:gd name="connsiteY14" fmla="*/ 369342 h 491065"/>
              <a:gd name="connsiteX15" fmla="*/ 41314 w 606721"/>
              <a:gd name="connsiteY15" fmla="*/ 373421 h 491065"/>
              <a:gd name="connsiteX16" fmla="*/ 92099 w 606721"/>
              <a:gd name="connsiteY16" fmla="*/ 373421 h 491065"/>
              <a:gd name="connsiteX17" fmla="*/ 92099 w 606721"/>
              <a:gd name="connsiteY17" fmla="*/ 435812 h 491065"/>
              <a:gd name="connsiteX18" fmla="*/ 154581 w 606721"/>
              <a:gd name="connsiteY18" fmla="*/ 373421 h 491065"/>
              <a:gd name="connsiteX19" fmla="*/ 389193 w 606721"/>
              <a:gd name="connsiteY19" fmla="*/ 373421 h 491065"/>
              <a:gd name="connsiteX20" fmla="*/ 393278 w 606721"/>
              <a:gd name="connsiteY20" fmla="*/ 369342 h 491065"/>
              <a:gd name="connsiteX21" fmla="*/ 393371 w 606721"/>
              <a:gd name="connsiteY21" fmla="*/ 369342 h 491065"/>
              <a:gd name="connsiteX22" fmla="*/ 393371 w 606721"/>
              <a:gd name="connsiteY22" fmla="*/ 299256 h 491065"/>
              <a:gd name="connsiteX23" fmla="*/ 217157 w 606721"/>
              <a:gd name="connsiteY23" fmla="*/ 299256 h 491065"/>
              <a:gd name="connsiteX24" fmla="*/ 175749 w 606721"/>
              <a:gd name="connsiteY24" fmla="*/ 257909 h 491065"/>
              <a:gd name="connsiteX25" fmla="*/ 175749 w 606721"/>
              <a:gd name="connsiteY25" fmla="*/ 148701 h 491065"/>
              <a:gd name="connsiteX26" fmla="*/ 213072 w 606721"/>
              <a:gd name="connsiteY26" fmla="*/ 148515 h 491065"/>
              <a:gd name="connsiteX27" fmla="*/ 213072 w 606721"/>
              <a:gd name="connsiteY27" fmla="*/ 257816 h 491065"/>
              <a:gd name="connsiteX28" fmla="*/ 217157 w 606721"/>
              <a:gd name="connsiteY28" fmla="*/ 261895 h 491065"/>
              <a:gd name="connsiteX29" fmla="*/ 393278 w 606721"/>
              <a:gd name="connsiteY29" fmla="*/ 261895 h 491065"/>
              <a:gd name="connsiteX30" fmla="*/ 393371 w 606721"/>
              <a:gd name="connsiteY30" fmla="*/ 261895 h 491065"/>
              <a:gd name="connsiteX31" fmla="*/ 393371 w 606721"/>
              <a:gd name="connsiteY31" fmla="*/ 152594 h 491065"/>
              <a:gd name="connsiteX32" fmla="*/ 389286 w 606721"/>
              <a:gd name="connsiteY32" fmla="*/ 148515 h 491065"/>
              <a:gd name="connsiteX33" fmla="*/ 217157 w 606721"/>
              <a:gd name="connsiteY33" fmla="*/ 37175 h 491065"/>
              <a:gd name="connsiteX34" fmla="*/ 213072 w 606721"/>
              <a:gd name="connsiteY34" fmla="*/ 41254 h 491065"/>
              <a:gd name="connsiteX35" fmla="*/ 213072 w 606721"/>
              <a:gd name="connsiteY35" fmla="*/ 111340 h 491065"/>
              <a:gd name="connsiteX36" fmla="*/ 389193 w 606721"/>
              <a:gd name="connsiteY36" fmla="*/ 111340 h 491065"/>
              <a:gd name="connsiteX37" fmla="*/ 430508 w 606721"/>
              <a:gd name="connsiteY37" fmla="*/ 152594 h 491065"/>
              <a:gd name="connsiteX38" fmla="*/ 430508 w 606721"/>
              <a:gd name="connsiteY38" fmla="*/ 261895 h 491065"/>
              <a:gd name="connsiteX39" fmla="*/ 451675 w 606721"/>
              <a:gd name="connsiteY39" fmla="*/ 261895 h 491065"/>
              <a:gd name="connsiteX40" fmla="*/ 514251 w 606721"/>
              <a:gd name="connsiteY40" fmla="*/ 324286 h 491065"/>
              <a:gd name="connsiteX41" fmla="*/ 514251 w 606721"/>
              <a:gd name="connsiteY41" fmla="*/ 261895 h 491065"/>
              <a:gd name="connsiteX42" fmla="*/ 564942 w 606721"/>
              <a:gd name="connsiteY42" fmla="*/ 261895 h 491065"/>
              <a:gd name="connsiteX43" fmla="*/ 569027 w 606721"/>
              <a:gd name="connsiteY43" fmla="*/ 257816 h 491065"/>
              <a:gd name="connsiteX44" fmla="*/ 569213 w 606721"/>
              <a:gd name="connsiteY44" fmla="*/ 257816 h 491065"/>
              <a:gd name="connsiteX45" fmla="*/ 569213 w 606721"/>
              <a:gd name="connsiteY45" fmla="*/ 41254 h 491065"/>
              <a:gd name="connsiteX46" fmla="*/ 565128 w 606721"/>
              <a:gd name="connsiteY46" fmla="*/ 37175 h 491065"/>
              <a:gd name="connsiteX47" fmla="*/ 217157 w 606721"/>
              <a:gd name="connsiteY47" fmla="*/ 0 h 491065"/>
              <a:gd name="connsiteX48" fmla="*/ 564942 w 606721"/>
              <a:gd name="connsiteY48" fmla="*/ 0 h 491065"/>
              <a:gd name="connsiteX49" fmla="*/ 606721 w 606721"/>
              <a:gd name="connsiteY49" fmla="*/ 41254 h 491065"/>
              <a:gd name="connsiteX50" fmla="*/ 606721 w 606721"/>
              <a:gd name="connsiteY50" fmla="*/ 257723 h 491065"/>
              <a:gd name="connsiteX51" fmla="*/ 565314 w 606721"/>
              <a:gd name="connsiteY51" fmla="*/ 298978 h 491065"/>
              <a:gd name="connsiteX52" fmla="*/ 551759 w 606721"/>
              <a:gd name="connsiteY52" fmla="*/ 298978 h 491065"/>
              <a:gd name="connsiteX53" fmla="*/ 551759 w 606721"/>
              <a:gd name="connsiteY53" fmla="*/ 355343 h 491065"/>
              <a:gd name="connsiteX54" fmla="*/ 544053 w 606721"/>
              <a:gd name="connsiteY54" fmla="*/ 373050 h 491065"/>
              <a:gd name="connsiteX55" fmla="*/ 527342 w 606721"/>
              <a:gd name="connsiteY55" fmla="*/ 379539 h 491065"/>
              <a:gd name="connsiteX56" fmla="*/ 510166 w 606721"/>
              <a:gd name="connsiteY56" fmla="*/ 372401 h 491065"/>
              <a:gd name="connsiteX57" fmla="*/ 436449 w 606721"/>
              <a:gd name="connsiteY57" fmla="*/ 298885 h 491065"/>
              <a:gd name="connsiteX58" fmla="*/ 430786 w 606721"/>
              <a:gd name="connsiteY58" fmla="*/ 298885 h 491065"/>
              <a:gd name="connsiteX59" fmla="*/ 430786 w 606721"/>
              <a:gd name="connsiteY59" fmla="*/ 369064 h 491065"/>
              <a:gd name="connsiteX60" fmla="*/ 389471 w 606721"/>
              <a:gd name="connsiteY60" fmla="*/ 410318 h 491065"/>
              <a:gd name="connsiteX61" fmla="*/ 170179 w 606721"/>
              <a:gd name="connsiteY61" fmla="*/ 410318 h 491065"/>
              <a:gd name="connsiteX62" fmla="*/ 96555 w 606721"/>
              <a:gd name="connsiteY62" fmla="*/ 483927 h 491065"/>
              <a:gd name="connsiteX63" fmla="*/ 79379 w 606721"/>
              <a:gd name="connsiteY63" fmla="*/ 491065 h 491065"/>
              <a:gd name="connsiteX64" fmla="*/ 54962 w 606721"/>
              <a:gd name="connsiteY64" fmla="*/ 466869 h 491065"/>
              <a:gd name="connsiteX65" fmla="*/ 54962 w 606721"/>
              <a:gd name="connsiteY65" fmla="*/ 410596 h 491065"/>
              <a:gd name="connsiteX66" fmla="*/ 41314 w 606721"/>
              <a:gd name="connsiteY66" fmla="*/ 410596 h 491065"/>
              <a:gd name="connsiteX67" fmla="*/ 0 w 606721"/>
              <a:gd name="connsiteY67" fmla="*/ 369342 h 491065"/>
              <a:gd name="connsiteX68" fmla="*/ 0 w 606721"/>
              <a:gd name="connsiteY68" fmla="*/ 152780 h 491065"/>
              <a:gd name="connsiteX69" fmla="*/ 41314 w 606721"/>
              <a:gd name="connsiteY69" fmla="*/ 111433 h 491065"/>
              <a:gd name="connsiteX70" fmla="*/ 175749 w 606721"/>
              <a:gd name="connsiteY70" fmla="*/ 111433 h 491065"/>
              <a:gd name="connsiteX71" fmla="*/ 175749 w 606721"/>
              <a:gd name="connsiteY71" fmla="*/ 41254 h 491065"/>
              <a:gd name="connsiteX72" fmla="*/ 217157 w 606721"/>
              <a:gd name="connsiteY72" fmla="*/ 0 h 49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6721" h="491065">
                <a:moveTo>
                  <a:pt x="336173" y="188904"/>
                </a:moveTo>
                <a:lnTo>
                  <a:pt x="368774" y="188904"/>
                </a:lnTo>
                <a:lnTo>
                  <a:pt x="368774" y="221435"/>
                </a:lnTo>
                <a:lnTo>
                  <a:pt x="336173" y="221435"/>
                </a:lnTo>
                <a:close/>
                <a:moveTo>
                  <a:pt x="286989" y="188904"/>
                </a:moveTo>
                <a:lnTo>
                  <a:pt x="319449" y="188904"/>
                </a:lnTo>
                <a:lnTo>
                  <a:pt x="319449" y="221435"/>
                </a:lnTo>
                <a:lnTo>
                  <a:pt x="286989" y="221435"/>
                </a:lnTo>
                <a:close/>
                <a:moveTo>
                  <a:pt x="237594" y="188904"/>
                </a:moveTo>
                <a:lnTo>
                  <a:pt x="270054" y="188904"/>
                </a:lnTo>
                <a:lnTo>
                  <a:pt x="270054" y="221435"/>
                </a:lnTo>
                <a:lnTo>
                  <a:pt x="237594" y="221435"/>
                </a:lnTo>
                <a:close/>
                <a:moveTo>
                  <a:pt x="41314" y="148701"/>
                </a:moveTo>
                <a:cubicBezTo>
                  <a:pt x="39086" y="148701"/>
                  <a:pt x="37229" y="150555"/>
                  <a:pt x="37229" y="152780"/>
                </a:cubicBezTo>
                <a:lnTo>
                  <a:pt x="37229" y="369342"/>
                </a:lnTo>
                <a:cubicBezTo>
                  <a:pt x="37229" y="371567"/>
                  <a:pt x="39086" y="373421"/>
                  <a:pt x="41314" y="373421"/>
                </a:cubicBezTo>
                <a:lnTo>
                  <a:pt x="92099" y="373421"/>
                </a:lnTo>
                <a:lnTo>
                  <a:pt x="92099" y="435812"/>
                </a:lnTo>
                <a:lnTo>
                  <a:pt x="154581" y="373421"/>
                </a:lnTo>
                <a:lnTo>
                  <a:pt x="389193" y="373421"/>
                </a:lnTo>
                <a:cubicBezTo>
                  <a:pt x="391421" y="373421"/>
                  <a:pt x="393278" y="371567"/>
                  <a:pt x="393278" y="369342"/>
                </a:cubicBezTo>
                <a:lnTo>
                  <a:pt x="393371" y="369342"/>
                </a:lnTo>
                <a:lnTo>
                  <a:pt x="393371" y="299256"/>
                </a:lnTo>
                <a:lnTo>
                  <a:pt x="217157" y="299256"/>
                </a:lnTo>
                <a:cubicBezTo>
                  <a:pt x="194318" y="299256"/>
                  <a:pt x="175749" y="280715"/>
                  <a:pt x="175749" y="257909"/>
                </a:cubicBezTo>
                <a:lnTo>
                  <a:pt x="175749" y="148701"/>
                </a:lnTo>
                <a:close/>
                <a:moveTo>
                  <a:pt x="213072" y="148515"/>
                </a:moveTo>
                <a:lnTo>
                  <a:pt x="213072" y="257816"/>
                </a:lnTo>
                <a:cubicBezTo>
                  <a:pt x="213072" y="260041"/>
                  <a:pt x="214928" y="261895"/>
                  <a:pt x="217157" y="261895"/>
                </a:cubicBezTo>
                <a:lnTo>
                  <a:pt x="393278" y="261895"/>
                </a:lnTo>
                <a:lnTo>
                  <a:pt x="393371" y="261895"/>
                </a:lnTo>
                <a:lnTo>
                  <a:pt x="393371" y="152594"/>
                </a:lnTo>
                <a:cubicBezTo>
                  <a:pt x="393371" y="150370"/>
                  <a:pt x="391514" y="148515"/>
                  <a:pt x="389286" y="148515"/>
                </a:cubicBezTo>
                <a:close/>
                <a:moveTo>
                  <a:pt x="217157" y="37175"/>
                </a:moveTo>
                <a:cubicBezTo>
                  <a:pt x="214928" y="37175"/>
                  <a:pt x="213072" y="39029"/>
                  <a:pt x="213072" y="41254"/>
                </a:cubicBezTo>
                <a:lnTo>
                  <a:pt x="213072" y="111340"/>
                </a:lnTo>
                <a:lnTo>
                  <a:pt x="389193" y="111340"/>
                </a:lnTo>
                <a:cubicBezTo>
                  <a:pt x="411939" y="111340"/>
                  <a:pt x="430508" y="129881"/>
                  <a:pt x="430508" y="152594"/>
                </a:cubicBezTo>
                <a:lnTo>
                  <a:pt x="430508" y="261895"/>
                </a:lnTo>
                <a:lnTo>
                  <a:pt x="451675" y="261895"/>
                </a:lnTo>
                <a:lnTo>
                  <a:pt x="514251" y="324286"/>
                </a:lnTo>
                <a:lnTo>
                  <a:pt x="514251" y="261895"/>
                </a:lnTo>
                <a:lnTo>
                  <a:pt x="564942" y="261895"/>
                </a:lnTo>
                <a:cubicBezTo>
                  <a:pt x="567171" y="261895"/>
                  <a:pt x="569027" y="260041"/>
                  <a:pt x="569027" y="257816"/>
                </a:cubicBezTo>
                <a:lnTo>
                  <a:pt x="569213" y="257816"/>
                </a:lnTo>
                <a:lnTo>
                  <a:pt x="569213" y="41254"/>
                </a:lnTo>
                <a:cubicBezTo>
                  <a:pt x="569213" y="39029"/>
                  <a:pt x="567356" y="37175"/>
                  <a:pt x="565128" y="37175"/>
                </a:cubicBezTo>
                <a:close/>
                <a:moveTo>
                  <a:pt x="217157" y="0"/>
                </a:moveTo>
                <a:lnTo>
                  <a:pt x="564942" y="0"/>
                </a:lnTo>
                <a:cubicBezTo>
                  <a:pt x="587781" y="0"/>
                  <a:pt x="606350" y="18541"/>
                  <a:pt x="606721" y="41254"/>
                </a:cubicBezTo>
                <a:lnTo>
                  <a:pt x="606721" y="257723"/>
                </a:lnTo>
                <a:cubicBezTo>
                  <a:pt x="606721" y="280436"/>
                  <a:pt x="588153" y="298978"/>
                  <a:pt x="565314" y="298978"/>
                </a:cubicBezTo>
                <a:lnTo>
                  <a:pt x="551759" y="298978"/>
                </a:lnTo>
                <a:lnTo>
                  <a:pt x="551759" y="355343"/>
                </a:lnTo>
                <a:cubicBezTo>
                  <a:pt x="551759" y="362018"/>
                  <a:pt x="548881" y="368415"/>
                  <a:pt x="544053" y="373050"/>
                </a:cubicBezTo>
                <a:cubicBezTo>
                  <a:pt x="539504" y="377222"/>
                  <a:pt x="533562" y="379539"/>
                  <a:pt x="527342" y="379539"/>
                </a:cubicBezTo>
                <a:cubicBezTo>
                  <a:pt x="520750" y="379539"/>
                  <a:pt x="514715" y="376944"/>
                  <a:pt x="510166" y="372401"/>
                </a:cubicBezTo>
                <a:lnTo>
                  <a:pt x="436449" y="298885"/>
                </a:lnTo>
                <a:lnTo>
                  <a:pt x="430786" y="298885"/>
                </a:lnTo>
                <a:lnTo>
                  <a:pt x="430786" y="369064"/>
                </a:lnTo>
                <a:cubicBezTo>
                  <a:pt x="430786" y="391777"/>
                  <a:pt x="412218" y="410318"/>
                  <a:pt x="389471" y="410318"/>
                </a:cubicBezTo>
                <a:lnTo>
                  <a:pt x="170179" y="410318"/>
                </a:lnTo>
                <a:lnTo>
                  <a:pt x="96555" y="483927"/>
                </a:lnTo>
                <a:cubicBezTo>
                  <a:pt x="91820" y="488562"/>
                  <a:pt x="85786" y="491065"/>
                  <a:pt x="79379" y="491065"/>
                </a:cubicBezTo>
                <a:cubicBezTo>
                  <a:pt x="65825" y="491065"/>
                  <a:pt x="54962" y="480218"/>
                  <a:pt x="54962" y="466869"/>
                </a:cubicBezTo>
                <a:lnTo>
                  <a:pt x="54962" y="410596"/>
                </a:lnTo>
                <a:lnTo>
                  <a:pt x="41314" y="410596"/>
                </a:lnTo>
                <a:cubicBezTo>
                  <a:pt x="18568" y="410596"/>
                  <a:pt x="0" y="392055"/>
                  <a:pt x="0" y="369342"/>
                </a:cubicBezTo>
                <a:lnTo>
                  <a:pt x="0" y="152780"/>
                </a:lnTo>
                <a:cubicBezTo>
                  <a:pt x="0" y="129974"/>
                  <a:pt x="18568" y="111433"/>
                  <a:pt x="41314" y="111433"/>
                </a:cubicBezTo>
                <a:lnTo>
                  <a:pt x="175749" y="111433"/>
                </a:lnTo>
                <a:lnTo>
                  <a:pt x="175749" y="41254"/>
                </a:lnTo>
                <a:cubicBezTo>
                  <a:pt x="175749" y="18541"/>
                  <a:pt x="194318" y="0"/>
                  <a:pt x="21715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787965" y="714935"/>
            <a:ext cx="4730934" cy="5466994"/>
            <a:chOff x="6787965" y="714935"/>
            <a:chExt cx="4730934" cy="5466994"/>
          </a:xfrm>
        </p:grpSpPr>
        <p:grpSp>
          <p:nvGrpSpPr>
            <p:cNvPr id="4" name="组合 3"/>
            <p:cNvGrpSpPr/>
            <p:nvPr/>
          </p:nvGrpSpPr>
          <p:grpSpPr>
            <a:xfrm>
              <a:off x="6787965" y="714935"/>
              <a:ext cx="4723230" cy="360000"/>
              <a:chOff x="6787965" y="679594"/>
              <a:chExt cx="4723230" cy="360000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7910935" y="679594"/>
                <a:ext cx="1080000" cy="36000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pPr algn="ctr"/>
                <a:r>
                  <a:rPr lang="en-US" sz="1200" b="0" dirty="0">
                    <a:gradFill>
                      <a:gsLst>
                        <a:gs pos="0">
                          <a:schemeClr val="accent1">
                            <a:alpha val="60000"/>
                          </a:schemeClr>
                        </a:gs>
                        <a:gs pos="100000">
                          <a:schemeClr val="accent2">
                            <a:alpha val="60000"/>
                          </a:schemeClr>
                        </a:gs>
                      </a:gsLst>
                      <a:lin ang="2700000" scaled="0"/>
                    </a:gradFill>
                    <a:effectLst/>
                  </a:rPr>
                  <a:t>Team</a:t>
                </a:r>
                <a:endParaRPr lang="id-ID" sz="1200" dirty="0">
                  <a:gradFill>
                    <a:gsLst>
                      <a:gs pos="0">
                        <a:schemeClr val="accent1">
                          <a:alpha val="60000"/>
                        </a:schemeClr>
                      </a:gs>
                      <a:gs pos="100000">
                        <a:schemeClr val="accent2">
                          <a:alpha val="60000"/>
                        </a:schemeClr>
                      </a:gs>
                    </a:gsLst>
                    <a:lin ang="2700000" scaled="0"/>
                  </a:gradFill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9033905" y="679594"/>
                <a:ext cx="1080000" cy="36000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pPr algn="ctr"/>
                <a:r>
                  <a:rPr lang="en-US" sz="1200" dirty="0">
                    <a:gradFill>
                      <a:gsLst>
                        <a:gs pos="0">
                          <a:schemeClr val="accent1">
                            <a:alpha val="60000"/>
                          </a:schemeClr>
                        </a:gs>
                        <a:gs pos="100000">
                          <a:schemeClr val="accent2">
                            <a:alpha val="60000"/>
                          </a:schemeClr>
                        </a:gs>
                      </a:gsLst>
                      <a:lin ang="2700000" scaled="0"/>
                    </a:gradFill>
                    <a:effectLst/>
                  </a:rPr>
                  <a:t>About Us</a:t>
                </a:r>
                <a:endParaRPr lang="id-ID" sz="1200" dirty="0">
                  <a:gradFill>
                    <a:gsLst>
                      <a:gs pos="0">
                        <a:schemeClr val="accent1">
                          <a:alpha val="60000"/>
                        </a:schemeClr>
                      </a:gs>
                      <a:gs pos="100000">
                        <a:schemeClr val="accent2">
                          <a:alpha val="60000"/>
                        </a:schemeClr>
                      </a:gs>
                    </a:gsLst>
                    <a:lin ang="2700000" scaled="0"/>
                  </a:gra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431195" y="679594"/>
                <a:ext cx="1080000" cy="36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  <a:effectLst>
                <a:outerShdw blurRad="889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lvl="0"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0"/>
                <a:r>
                  <a:rPr lang="en-US" sz="1200" b="1" dirty="0"/>
                  <a:t>Contact</a:t>
                </a:r>
                <a:endParaRPr lang="id-ID" sz="1200" b="1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6787965" y="679594"/>
                <a:ext cx="1080000" cy="36000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pPr algn="ctr"/>
                <a:r>
                  <a:rPr lang="en-US" sz="1200" b="0" dirty="0">
                    <a:gradFill>
                      <a:gsLst>
                        <a:gs pos="0">
                          <a:schemeClr val="accent1">
                            <a:alpha val="60000"/>
                          </a:schemeClr>
                        </a:gs>
                        <a:gs pos="100000">
                          <a:schemeClr val="accent2">
                            <a:alpha val="60000"/>
                          </a:schemeClr>
                        </a:gs>
                      </a:gsLst>
                      <a:lin ang="2700000" scaled="0"/>
                    </a:gradFill>
                    <a:effectLst/>
                  </a:rPr>
                  <a:t>Home</a:t>
                </a:r>
                <a:endParaRPr lang="id-ID" sz="1200" dirty="0">
                  <a:gradFill>
                    <a:gsLst>
                      <a:gs pos="0">
                        <a:schemeClr val="accent1">
                          <a:alpha val="60000"/>
                        </a:schemeClr>
                      </a:gs>
                      <a:gs pos="100000">
                        <a:schemeClr val="accent2">
                          <a:alpha val="60000"/>
                        </a:schemeClr>
                      </a:gs>
                    </a:gsLst>
                    <a:lin ang="2700000" scaled="0"/>
                  </a:gra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990934" y="5558617"/>
              <a:ext cx="2527965" cy="623312"/>
              <a:chOff x="8990934" y="5558617"/>
              <a:chExt cx="2527965" cy="62331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8990934" y="5558617"/>
                <a:ext cx="2527965" cy="6233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rtlCol="0" anchor="ctr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3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阿里巴巴普惠体 2.0 95 ExtraBold" panose="00020600040101010101" pitchFamily="18" charset="-122"/>
                    <a:sym typeface="Arial" panose="020B0604020202020204" pitchFamily="34" charset="0"/>
                  </a:rPr>
                  <a:t>PRESENTATION DESIGN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3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阿里巴巴普惠体 2.0 95 ExtraBold" panose="00020600040101010101" pitchFamily="18" charset="-122"/>
                    <a:sym typeface="Arial" panose="020B0604020202020204" pitchFamily="34" charset="0"/>
                  </a:rPr>
                  <a:t>TEMPLATE</a:t>
                </a: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3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阿里巴巴普惠体 2.0 95 ExtraBold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矩形: 圆角 18"/>
              <p:cNvSpPr/>
              <p:nvPr/>
            </p:nvSpPr>
            <p:spPr>
              <a:xfrm>
                <a:off x="11473180" y="5585460"/>
                <a:ext cx="45719" cy="54864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chemeClr val="accent1">
                      <a:alpha val="60000"/>
                    </a:schemeClr>
                  </a:gs>
                  <a:gs pos="100000">
                    <a:schemeClr val="accent2">
                      <a:alpha val="6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88900" dist="889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9">
              <a:alphaModFix amt="15000"/>
            </a:blip>
            <a:srcRect/>
            <a:stretch>
              <a:fillRect r="-22750" b="-22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gradFill>
            <a:gsLst>
              <a:gs pos="24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400" y="2017641"/>
            <a:ext cx="7222311" cy="1644737"/>
          </a:xfrm>
        </p:spPr>
        <p:txBody>
          <a:bodyPr anchor="ctr">
            <a:normAutofit/>
          </a:bodyPr>
          <a:lstStyle/>
          <a:p>
            <a:pPr marL="0" marR="0" lvl="0" indent="0" algn="ctr">
              <a:lnSpc>
                <a:spcPct val="100000"/>
              </a:lnSpc>
            </a:pPr>
            <a:r>
              <a:rPr lang="zh-CN" altLang="en-US" sz="5400" b="1" dirty="0">
                <a:gradFill>
                  <a:gsLst>
                    <a:gs pos="7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社区医院门诊管理系统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/>
        <p:txBody>
          <a:bodyPr/>
          <a:lstStyle/>
          <a:p>
            <a:r>
              <a:rPr lang="zh-CN" altLang="en-US" dirty="0"/>
              <a:t>基于Flask与Vue的全栈系统设计与开发实践</a:t>
            </a:r>
            <a:endParaRPr lang="en-US" altLang="zh-CN" dirty="0"/>
          </a:p>
          <a:p>
            <a:r>
              <a:rPr lang="zh-CN" altLang="en-US" sz="1600" dirty="0"/>
              <a:t>汇报人：韩一鸣  宋彧实  郭知雨</a:t>
            </a:r>
            <a:endParaRPr lang="en-US" sz="1600" dirty="0"/>
          </a:p>
        </p:txBody>
      </p:sp>
      <p:sp>
        <p:nvSpPr>
          <p:cNvPr id="4" name="文本框"/>
          <p:cNvSpPr txBox="1"/>
          <p:nvPr/>
        </p:nvSpPr>
        <p:spPr>
          <a:xfrm>
            <a:off x="1418570" y="4502292"/>
            <a:ext cx="2041101" cy="30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0F5B77-D35C-F1D3-729A-D7C7723B434B}"/>
              </a:ext>
            </a:extLst>
          </p:cNvPr>
          <p:cNvGrpSpPr/>
          <p:nvPr/>
        </p:nvGrpSpPr>
        <p:grpSpPr>
          <a:xfrm>
            <a:off x="4969811" y="877154"/>
            <a:ext cx="6823151" cy="4954996"/>
            <a:chOff x="5021126" y="741185"/>
            <a:chExt cx="6515107" cy="4954996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EA405281-9FBC-2146-5AB2-40BC899E9D4C}"/>
                </a:ext>
              </a:extLst>
            </p:cNvPr>
            <p:cNvGrpSpPr/>
            <p:nvPr/>
          </p:nvGrpSpPr>
          <p:grpSpPr>
            <a:xfrm>
              <a:off x="7884174" y="4253458"/>
              <a:ext cx="2795992" cy="1442723"/>
              <a:chOff x="553795" y="1668777"/>
              <a:chExt cx="2795992" cy="1442723"/>
            </a:xfrm>
          </p:grpSpPr>
          <p:sp>
            <p:nvSpPr>
              <p:cNvPr id="7" name="ComponentBackground1">
                <a:extLst>
                  <a:ext uri="{FF2B5EF4-FFF2-40B4-BE49-F238E27FC236}">
                    <a16:creationId xmlns:a16="http://schemas.microsoft.com/office/drawing/2014/main" id="{F3F9AB22-6E47-4162-C7D7-2C60F1B59C8B}"/>
                  </a:ext>
                </a:extLst>
              </p:cNvPr>
              <p:cNvSpPr/>
              <p:nvPr/>
            </p:nvSpPr>
            <p:spPr>
              <a:xfrm>
                <a:off x="660400" y="1668778"/>
                <a:ext cx="2566878" cy="1442722"/>
              </a:xfrm>
              <a:custGeom>
                <a:avLst/>
                <a:gdLst>
                  <a:gd name="connsiteX0" fmla="*/ 2349602 w 2349601"/>
                  <a:gd name="connsiteY0" fmla="*/ 551180 h 1320601"/>
                  <a:gd name="connsiteX1" fmla="*/ 2349602 w 2349601"/>
                  <a:gd name="connsiteY1" fmla="*/ 91863 h 1320601"/>
                  <a:gd name="connsiteX2" fmla="*/ 2257738 w 2349601"/>
                  <a:gd name="connsiteY2" fmla="*/ 0 h 1320601"/>
                  <a:gd name="connsiteX3" fmla="*/ 0 w 2349601"/>
                  <a:gd name="connsiteY3" fmla="*/ 0 h 1320601"/>
                  <a:gd name="connsiteX4" fmla="*/ 0 w 2349601"/>
                  <a:gd name="connsiteY4" fmla="*/ 0 h 1320601"/>
                  <a:gd name="connsiteX5" fmla="*/ 0 w 2349601"/>
                  <a:gd name="connsiteY5" fmla="*/ 0 h 1320601"/>
                  <a:gd name="connsiteX6" fmla="*/ 0 w 2349601"/>
                  <a:gd name="connsiteY6" fmla="*/ 459317 h 1320601"/>
                  <a:gd name="connsiteX7" fmla="*/ 91863 w 2349601"/>
                  <a:gd name="connsiteY7" fmla="*/ 551180 h 1320601"/>
                  <a:gd name="connsiteX8" fmla="*/ 91863 w 2349601"/>
                  <a:gd name="connsiteY8" fmla="*/ 1320601 h 132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9601" h="1320601">
                    <a:moveTo>
                      <a:pt x="2349602" y="551180"/>
                    </a:moveTo>
                    <a:lnTo>
                      <a:pt x="2349602" y="91863"/>
                    </a:lnTo>
                    <a:lnTo>
                      <a:pt x="225773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59317"/>
                    </a:lnTo>
                    <a:lnTo>
                      <a:pt x="91863" y="551180"/>
                    </a:lnTo>
                    <a:lnTo>
                      <a:pt x="91863" y="1320601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Bullet1">
                <a:extLst>
                  <a:ext uri="{FF2B5EF4-FFF2-40B4-BE49-F238E27FC236}">
                    <a16:creationId xmlns:a16="http://schemas.microsoft.com/office/drawing/2014/main" id="{CB0547C5-106A-AFB4-3C0D-BC37453DB210}"/>
                  </a:ext>
                </a:extLst>
              </p:cNvPr>
              <p:cNvSpPr txBox="1"/>
              <p:nvPr/>
            </p:nvSpPr>
            <p:spPr>
              <a:xfrm>
                <a:off x="660400" y="1668777"/>
                <a:ext cx="2566878" cy="505355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科室表(department)</a:t>
                </a:r>
              </a:p>
            </p:txBody>
          </p:sp>
          <p:sp>
            <p:nvSpPr>
              <p:cNvPr id="22" name="Shape1">
                <a:extLst>
                  <a:ext uri="{FF2B5EF4-FFF2-40B4-BE49-F238E27FC236}">
                    <a16:creationId xmlns:a16="http://schemas.microsoft.com/office/drawing/2014/main" id="{CCEE489A-BF0C-C9D0-3A4E-0B85C1BE32B1}"/>
                  </a:ext>
                </a:extLst>
              </p:cNvPr>
              <p:cNvSpPr/>
              <p:nvPr/>
            </p:nvSpPr>
            <p:spPr>
              <a:xfrm>
                <a:off x="553795" y="2701294"/>
                <a:ext cx="410206" cy="410206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/>
                <a:r>
                  <a:rPr lang="zh-CN" altLang="en-US" sz="1800" b="1" dirty="0">
                    <a:solidFill>
                      <a:schemeClr val="lt1"/>
                    </a:solidFill>
                    <a:latin typeface="Arial"/>
                    <a:ea typeface="Arial"/>
                  </a:rPr>
                  <a:t>3</a:t>
                </a:r>
                <a:endParaRPr lang="zh-CN" altLang="en-US" dirty="0"/>
              </a:p>
            </p:txBody>
          </p:sp>
          <p:sp>
            <p:nvSpPr>
              <p:cNvPr id="34" name="Text1">
                <a:extLst>
                  <a:ext uri="{FF2B5EF4-FFF2-40B4-BE49-F238E27FC236}">
                    <a16:creationId xmlns:a16="http://schemas.microsoft.com/office/drawing/2014/main" id="{914435BA-52A7-3104-9D1D-CBFDC7CCEA02}"/>
                  </a:ext>
                </a:extLst>
              </p:cNvPr>
              <p:cNvSpPr/>
              <p:nvPr/>
            </p:nvSpPr>
            <p:spPr>
              <a:xfrm>
                <a:off x="963957" y="2083404"/>
                <a:ext cx="2385830" cy="505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/>
                    <a:ea typeface="Arial"/>
                  </a:rPr>
                  <a:t>包含dept_id主键、dept_name唯一名称、描述字段description及创建时间戳created_at，支持模糊查询与分类统计。</a:t>
                </a:r>
                <a:endParaRPr lang="zh-CN" altLang="en-US" dirty="0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C95AC925-C140-1FE1-62C8-FA07FCA438E1}"/>
                </a:ext>
              </a:extLst>
            </p:cNvPr>
            <p:cNvGrpSpPr/>
            <p:nvPr/>
          </p:nvGrpSpPr>
          <p:grpSpPr>
            <a:xfrm>
              <a:off x="8792882" y="741185"/>
              <a:ext cx="2743351" cy="1442722"/>
              <a:chOff x="3309695" y="3275328"/>
              <a:chExt cx="2743351" cy="1442722"/>
            </a:xfrm>
          </p:grpSpPr>
          <p:sp>
            <p:nvSpPr>
              <p:cNvPr id="13" name="ComponentBackground6">
                <a:extLst>
                  <a:ext uri="{FF2B5EF4-FFF2-40B4-BE49-F238E27FC236}">
                    <a16:creationId xmlns:a16="http://schemas.microsoft.com/office/drawing/2014/main" id="{BB2C760F-72F9-A030-A5A8-08406EAD0A44}"/>
                  </a:ext>
                </a:extLst>
              </p:cNvPr>
              <p:cNvSpPr/>
              <p:nvPr/>
            </p:nvSpPr>
            <p:spPr>
              <a:xfrm>
                <a:off x="3424274" y="3275328"/>
                <a:ext cx="2566878" cy="1442722"/>
              </a:xfrm>
              <a:custGeom>
                <a:avLst/>
                <a:gdLst>
                  <a:gd name="connsiteX0" fmla="*/ 2349602 w 2349601"/>
                  <a:gd name="connsiteY0" fmla="*/ 551180 h 1320601"/>
                  <a:gd name="connsiteX1" fmla="*/ 2349602 w 2349601"/>
                  <a:gd name="connsiteY1" fmla="*/ 91863 h 1320601"/>
                  <a:gd name="connsiteX2" fmla="*/ 2257738 w 2349601"/>
                  <a:gd name="connsiteY2" fmla="*/ 0 h 1320601"/>
                  <a:gd name="connsiteX3" fmla="*/ 0 w 2349601"/>
                  <a:gd name="connsiteY3" fmla="*/ 0 h 1320601"/>
                  <a:gd name="connsiteX4" fmla="*/ 0 w 2349601"/>
                  <a:gd name="connsiteY4" fmla="*/ 0 h 1320601"/>
                  <a:gd name="connsiteX5" fmla="*/ 0 w 2349601"/>
                  <a:gd name="connsiteY5" fmla="*/ 0 h 1320601"/>
                  <a:gd name="connsiteX6" fmla="*/ 0 w 2349601"/>
                  <a:gd name="connsiteY6" fmla="*/ 459317 h 1320601"/>
                  <a:gd name="connsiteX7" fmla="*/ 91863 w 2349601"/>
                  <a:gd name="connsiteY7" fmla="*/ 551180 h 1320601"/>
                  <a:gd name="connsiteX8" fmla="*/ 91863 w 2349601"/>
                  <a:gd name="connsiteY8" fmla="*/ 1320601 h 132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9601" h="1320601">
                    <a:moveTo>
                      <a:pt x="2349602" y="551180"/>
                    </a:moveTo>
                    <a:lnTo>
                      <a:pt x="2349602" y="91863"/>
                    </a:lnTo>
                    <a:lnTo>
                      <a:pt x="225773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59317"/>
                    </a:lnTo>
                    <a:lnTo>
                      <a:pt x="91863" y="551180"/>
                    </a:lnTo>
                    <a:lnTo>
                      <a:pt x="91863" y="1320601"/>
                    </a:lnTo>
                  </a:path>
                </a:pathLst>
              </a:custGeom>
              <a:noFill/>
              <a:ln w="1905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Shape6">
                <a:extLst>
                  <a:ext uri="{FF2B5EF4-FFF2-40B4-BE49-F238E27FC236}">
                    <a16:creationId xmlns:a16="http://schemas.microsoft.com/office/drawing/2014/main" id="{FDEDDC84-1511-37B6-A961-5CA882F8E33D}"/>
                  </a:ext>
                </a:extLst>
              </p:cNvPr>
              <p:cNvSpPr/>
              <p:nvPr/>
            </p:nvSpPr>
            <p:spPr>
              <a:xfrm>
                <a:off x="3309695" y="4307844"/>
                <a:ext cx="410206" cy="410206"/>
              </a:xfrm>
              <a:prstGeom prst="rect">
                <a:avLst/>
              </a:prstGeom>
              <a:gradFill>
                <a:gsLst>
                  <a:gs pos="50000">
                    <a:schemeClr val="accent6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/>
                <a:r>
                  <a:rPr lang="zh-CN" altLang="en-US" sz="1800" b="1" dirty="0">
                    <a:solidFill>
                      <a:schemeClr val="lt1"/>
                    </a:solidFill>
                    <a:latin typeface="Arial"/>
                    <a:ea typeface="Arial"/>
                  </a:rPr>
                  <a:t>1</a:t>
                </a:r>
                <a:endParaRPr lang="zh-CN" altLang="en-US" dirty="0"/>
              </a:p>
            </p:txBody>
          </p:sp>
          <p:sp>
            <p:nvSpPr>
              <p:cNvPr id="43" name="Bullet6">
                <a:extLst>
                  <a:ext uri="{FF2B5EF4-FFF2-40B4-BE49-F238E27FC236}">
                    <a16:creationId xmlns:a16="http://schemas.microsoft.com/office/drawing/2014/main" id="{F63E4761-D44C-DA87-B5C6-59E11E50D437}"/>
                  </a:ext>
                </a:extLst>
              </p:cNvPr>
              <p:cNvSpPr txBox="1"/>
              <p:nvPr/>
            </p:nvSpPr>
            <p:spPr>
              <a:xfrm>
                <a:off x="3423293" y="3289816"/>
                <a:ext cx="2566878" cy="505355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患者表(patient)</a:t>
                </a:r>
              </a:p>
            </p:txBody>
          </p:sp>
          <p:sp>
            <p:nvSpPr>
              <p:cNvPr id="44" name="Text6">
                <a:extLst>
                  <a:ext uri="{FF2B5EF4-FFF2-40B4-BE49-F238E27FC236}">
                    <a16:creationId xmlns:a16="http://schemas.microsoft.com/office/drawing/2014/main" id="{4D995C97-DA1E-18B9-E2CC-2F9B6BE99DFC}"/>
                  </a:ext>
                </a:extLst>
              </p:cNvPr>
              <p:cNvSpPr/>
              <p:nvPr/>
            </p:nvSpPr>
            <p:spPr>
              <a:xfrm>
                <a:off x="3667216" y="3744024"/>
                <a:ext cx="2385830" cy="505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/>
                    <a:ea typeface="Arial"/>
                  </a:rPr>
                  <a:t>记录patient_id、name、gender、id_card身份证号（唯一）、phone手机号（必填），并建立索引加速查询。</a:t>
                </a:r>
                <a:endParaRPr lang="zh-CN" altLang="en-US" dirty="0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0F7F971-402B-5CDF-F5BD-CCB4A8D7BC42}"/>
                </a:ext>
              </a:extLst>
            </p:cNvPr>
            <p:cNvGrpSpPr/>
            <p:nvPr/>
          </p:nvGrpSpPr>
          <p:grpSpPr>
            <a:xfrm>
              <a:off x="8382709" y="2366634"/>
              <a:ext cx="2673789" cy="1442722"/>
              <a:chOff x="6081238" y="3275328"/>
              <a:chExt cx="2673789" cy="1442722"/>
            </a:xfrm>
          </p:grpSpPr>
          <p:sp>
            <p:nvSpPr>
              <p:cNvPr id="14" name="ComponentBackground7">
                <a:extLst>
                  <a:ext uri="{FF2B5EF4-FFF2-40B4-BE49-F238E27FC236}">
                    <a16:creationId xmlns:a16="http://schemas.microsoft.com/office/drawing/2014/main" id="{2DA7F6E6-64B4-081A-8AA4-88B2162474A8}"/>
                  </a:ext>
                </a:extLst>
              </p:cNvPr>
              <p:cNvSpPr/>
              <p:nvPr/>
            </p:nvSpPr>
            <p:spPr>
              <a:xfrm>
                <a:off x="6188148" y="3275328"/>
                <a:ext cx="2566878" cy="1442722"/>
              </a:xfrm>
              <a:custGeom>
                <a:avLst/>
                <a:gdLst>
                  <a:gd name="connsiteX0" fmla="*/ 2349602 w 2349601"/>
                  <a:gd name="connsiteY0" fmla="*/ 551180 h 1320601"/>
                  <a:gd name="connsiteX1" fmla="*/ 2349602 w 2349601"/>
                  <a:gd name="connsiteY1" fmla="*/ 91863 h 1320601"/>
                  <a:gd name="connsiteX2" fmla="*/ 2257738 w 2349601"/>
                  <a:gd name="connsiteY2" fmla="*/ 0 h 1320601"/>
                  <a:gd name="connsiteX3" fmla="*/ 0 w 2349601"/>
                  <a:gd name="connsiteY3" fmla="*/ 0 h 1320601"/>
                  <a:gd name="connsiteX4" fmla="*/ 0 w 2349601"/>
                  <a:gd name="connsiteY4" fmla="*/ 0 h 1320601"/>
                  <a:gd name="connsiteX5" fmla="*/ 0 w 2349601"/>
                  <a:gd name="connsiteY5" fmla="*/ 0 h 1320601"/>
                  <a:gd name="connsiteX6" fmla="*/ 0 w 2349601"/>
                  <a:gd name="connsiteY6" fmla="*/ 459317 h 1320601"/>
                  <a:gd name="connsiteX7" fmla="*/ 91863 w 2349601"/>
                  <a:gd name="connsiteY7" fmla="*/ 551180 h 1320601"/>
                  <a:gd name="connsiteX8" fmla="*/ 91863 w 2349601"/>
                  <a:gd name="connsiteY8" fmla="*/ 1320601 h 132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9601" h="1320601">
                    <a:moveTo>
                      <a:pt x="2349602" y="551180"/>
                    </a:moveTo>
                    <a:lnTo>
                      <a:pt x="2349602" y="91863"/>
                    </a:lnTo>
                    <a:lnTo>
                      <a:pt x="225773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59317"/>
                    </a:lnTo>
                    <a:lnTo>
                      <a:pt x="91863" y="551180"/>
                    </a:lnTo>
                    <a:lnTo>
                      <a:pt x="91863" y="1320601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Shape7">
                <a:extLst>
                  <a:ext uri="{FF2B5EF4-FFF2-40B4-BE49-F238E27FC236}">
                    <a16:creationId xmlns:a16="http://schemas.microsoft.com/office/drawing/2014/main" id="{1F7A7366-9647-E99B-1479-CB72E720E619}"/>
                  </a:ext>
                </a:extLst>
              </p:cNvPr>
              <p:cNvSpPr/>
              <p:nvPr/>
            </p:nvSpPr>
            <p:spPr>
              <a:xfrm>
                <a:off x="6081238" y="4307844"/>
                <a:ext cx="410206" cy="410206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/>
                <a:r>
                  <a:rPr lang="zh-CN" altLang="en-US" sz="1800" b="1" dirty="0">
                    <a:solidFill>
                      <a:schemeClr val="lt1"/>
                    </a:solidFill>
                    <a:latin typeface="Arial"/>
                    <a:ea typeface="Arial"/>
                  </a:rPr>
                  <a:t>2</a:t>
                </a:r>
                <a:endParaRPr lang="zh-CN" altLang="en-US" dirty="0"/>
              </a:p>
            </p:txBody>
          </p:sp>
          <p:sp>
            <p:nvSpPr>
              <p:cNvPr id="45" name="Bullet7">
                <a:extLst>
                  <a:ext uri="{FF2B5EF4-FFF2-40B4-BE49-F238E27FC236}">
                    <a16:creationId xmlns:a16="http://schemas.microsoft.com/office/drawing/2014/main" id="{47BCE7FA-FDC6-6C97-9822-0C79C4C2D13D}"/>
                  </a:ext>
                </a:extLst>
              </p:cNvPr>
              <p:cNvSpPr txBox="1"/>
              <p:nvPr/>
            </p:nvSpPr>
            <p:spPr>
              <a:xfrm>
                <a:off x="6186186" y="3289816"/>
                <a:ext cx="2566878" cy="505355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预约表(appointment)</a:t>
                </a:r>
              </a:p>
            </p:txBody>
          </p:sp>
          <p:sp>
            <p:nvSpPr>
              <p:cNvPr id="46" name="Text7">
                <a:extLst>
                  <a:ext uri="{FF2B5EF4-FFF2-40B4-BE49-F238E27FC236}">
                    <a16:creationId xmlns:a16="http://schemas.microsoft.com/office/drawing/2014/main" id="{6C43E27A-89AD-08BA-3B28-2402CB89B390}"/>
                  </a:ext>
                </a:extLst>
              </p:cNvPr>
              <p:cNvSpPr/>
              <p:nvPr/>
            </p:nvSpPr>
            <p:spPr>
              <a:xfrm>
                <a:off x="6369197" y="3691482"/>
                <a:ext cx="2385830" cy="505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/>
                    <a:ea typeface="Arial"/>
                  </a:rPr>
                  <a:t>包含预约人信息、期望就诊时间expected_time、当前状态（待确认/已确认/已完成/已取消），支持患者自主取消。</a:t>
                </a:r>
                <a:endParaRPr lang="zh-CN" altLang="en-US" dirty="0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903FC55-2547-56A3-38F9-FA86BCD31CD5}"/>
                </a:ext>
              </a:extLst>
            </p:cNvPr>
            <p:cNvGrpSpPr/>
            <p:nvPr/>
          </p:nvGrpSpPr>
          <p:grpSpPr>
            <a:xfrm>
              <a:off x="5586703" y="1715253"/>
              <a:ext cx="2796022" cy="1442722"/>
              <a:chOff x="8837138" y="3275328"/>
              <a:chExt cx="2796022" cy="1442722"/>
            </a:xfrm>
          </p:grpSpPr>
          <p:sp>
            <p:nvSpPr>
              <p:cNvPr id="15" name="ComponentBackground8">
                <a:extLst>
                  <a:ext uri="{FF2B5EF4-FFF2-40B4-BE49-F238E27FC236}">
                    <a16:creationId xmlns:a16="http://schemas.microsoft.com/office/drawing/2014/main" id="{E53A1156-8B5C-87BE-4EEF-AC83D3B42D05}"/>
                  </a:ext>
                </a:extLst>
              </p:cNvPr>
              <p:cNvSpPr/>
              <p:nvPr/>
            </p:nvSpPr>
            <p:spPr>
              <a:xfrm>
                <a:off x="8952022" y="3275328"/>
                <a:ext cx="2566878" cy="1442722"/>
              </a:xfrm>
              <a:custGeom>
                <a:avLst/>
                <a:gdLst>
                  <a:gd name="connsiteX0" fmla="*/ 2349602 w 2349601"/>
                  <a:gd name="connsiteY0" fmla="*/ 551180 h 1320601"/>
                  <a:gd name="connsiteX1" fmla="*/ 2349602 w 2349601"/>
                  <a:gd name="connsiteY1" fmla="*/ 91863 h 1320601"/>
                  <a:gd name="connsiteX2" fmla="*/ 2257738 w 2349601"/>
                  <a:gd name="connsiteY2" fmla="*/ 0 h 1320601"/>
                  <a:gd name="connsiteX3" fmla="*/ 0 w 2349601"/>
                  <a:gd name="connsiteY3" fmla="*/ 0 h 1320601"/>
                  <a:gd name="connsiteX4" fmla="*/ 0 w 2349601"/>
                  <a:gd name="connsiteY4" fmla="*/ 0 h 1320601"/>
                  <a:gd name="connsiteX5" fmla="*/ 0 w 2349601"/>
                  <a:gd name="connsiteY5" fmla="*/ 0 h 1320601"/>
                  <a:gd name="connsiteX6" fmla="*/ 0 w 2349601"/>
                  <a:gd name="connsiteY6" fmla="*/ 459317 h 1320601"/>
                  <a:gd name="connsiteX7" fmla="*/ 91863 w 2349601"/>
                  <a:gd name="connsiteY7" fmla="*/ 551180 h 1320601"/>
                  <a:gd name="connsiteX8" fmla="*/ 91863 w 2349601"/>
                  <a:gd name="connsiteY8" fmla="*/ 1320601 h 132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9601" h="1320601">
                    <a:moveTo>
                      <a:pt x="2349602" y="551180"/>
                    </a:moveTo>
                    <a:lnTo>
                      <a:pt x="2349602" y="91863"/>
                    </a:lnTo>
                    <a:lnTo>
                      <a:pt x="225773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59317"/>
                    </a:lnTo>
                    <a:lnTo>
                      <a:pt x="91863" y="551180"/>
                    </a:lnTo>
                    <a:lnTo>
                      <a:pt x="91863" y="1320601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Shape8">
                <a:extLst>
                  <a:ext uri="{FF2B5EF4-FFF2-40B4-BE49-F238E27FC236}">
                    <a16:creationId xmlns:a16="http://schemas.microsoft.com/office/drawing/2014/main" id="{F4F93E5F-C2D4-4E43-4BB8-2A7A069AF9C4}"/>
                  </a:ext>
                </a:extLst>
              </p:cNvPr>
              <p:cNvSpPr/>
              <p:nvPr/>
            </p:nvSpPr>
            <p:spPr>
              <a:xfrm>
                <a:off x="8837138" y="4307844"/>
                <a:ext cx="410206" cy="410206"/>
              </a:xfrm>
              <a:prstGeom prst="rect">
                <a:avLst/>
              </a:prstGeom>
              <a:gradFill>
                <a:gsLst>
                  <a:gs pos="5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/>
                <a:r>
                  <a:rPr lang="zh-CN" altLang="en-US" sz="1800" b="1" dirty="0">
                    <a:solidFill>
                      <a:schemeClr val="lt1"/>
                    </a:solidFill>
                    <a:latin typeface="Arial"/>
                    <a:ea typeface="Arial"/>
                  </a:rPr>
                  <a:t>4</a:t>
                </a:r>
                <a:endParaRPr lang="zh-CN" altLang="en-US" dirty="0"/>
              </a:p>
            </p:txBody>
          </p:sp>
          <p:sp>
            <p:nvSpPr>
              <p:cNvPr id="47" name="Bullet8">
                <a:extLst>
                  <a:ext uri="{FF2B5EF4-FFF2-40B4-BE49-F238E27FC236}">
                    <a16:creationId xmlns:a16="http://schemas.microsoft.com/office/drawing/2014/main" id="{44B1A87D-5542-F284-69C2-206419BFB303}"/>
                  </a:ext>
                </a:extLst>
              </p:cNvPr>
              <p:cNvSpPr txBox="1"/>
              <p:nvPr/>
            </p:nvSpPr>
            <p:spPr>
              <a:xfrm>
                <a:off x="8949079" y="3289816"/>
                <a:ext cx="2566878" cy="505355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就诊记录表(visit)</a:t>
                </a:r>
              </a:p>
            </p:txBody>
          </p:sp>
          <p:sp>
            <p:nvSpPr>
              <p:cNvPr id="48" name="Text8">
                <a:extLst>
                  <a:ext uri="{FF2B5EF4-FFF2-40B4-BE49-F238E27FC236}">
                    <a16:creationId xmlns:a16="http://schemas.microsoft.com/office/drawing/2014/main" id="{B719D939-3F1B-ACB2-B7C7-4EBFB4BC69ED}"/>
                  </a:ext>
                </a:extLst>
              </p:cNvPr>
              <p:cNvSpPr/>
              <p:nvPr/>
            </p:nvSpPr>
            <p:spPr>
              <a:xfrm>
                <a:off x="9247330" y="3744024"/>
                <a:ext cx="2385830" cy="505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/>
                    <a:ea typeface="Arial"/>
                  </a:rPr>
                  <a:t>维护就诊全过程状态（候诊中→就诊中→待缴费→已离院），记录check_in_time签到时间与checkout_time离院时间。</a:t>
                </a:r>
                <a:endParaRPr lang="zh-CN" altLang="en-US" dirty="0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41F3285A-DBA3-84B3-7415-BD96BE5A2E88}"/>
                </a:ext>
              </a:extLst>
            </p:cNvPr>
            <p:cNvGrpSpPr/>
            <p:nvPr/>
          </p:nvGrpSpPr>
          <p:grpSpPr>
            <a:xfrm>
              <a:off x="5021126" y="3564813"/>
              <a:ext cx="2738630" cy="1447143"/>
              <a:chOff x="553795" y="4877457"/>
              <a:chExt cx="2738630" cy="1447143"/>
            </a:xfrm>
          </p:grpSpPr>
          <p:sp>
            <p:nvSpPr>
              <p:cNvPr id="16" name="ComponentBackground9">
                <a:extLst>
                  <a:ext uri="{FF2B5EF4-FFF2-40B4-BE49-F238E27FC236}">
                    <a16:creationId xmlns:a16="http://schemas.microsoft.com/office/drawing/2014/main" id="{321D659E-BB03-86C0-0F3F-48F915B948D9}"/>
                  </a:ext>
                </a:extLst>
              </p:cNvPr>
              <p:cNvSpPr/>
              <p:nvPr/>
            </p:nvSpPr>
            <p:spPr>
              <a:xfrm>
                <a:off x="660400" y="4881878"/>
                <a:ext cx="2566878" cy="1442722"/>
              </a:xfrm>
              <a:custGeom>
                <a:avLst/>
                <a:gdLst>
                  <a:gd name="connsiteX0" fmla="*/ 2349602 w 2349601"/>
                  <a:gd name="connsiteY0" fmla="*/ 551180 h 1320601"/>
                  <a:gd name="connsiteX1" fmla="*/ 2349602 w 2349601"/>
                  <a:gd name="connsiteY1" fmla="*/ 91863 h 1320601"/>
                  <a:gd name="connsiteX2" fmla="*/ 2257738 w 2349601"/>
                  <a:gd name="connsiteY2" fmla="*/ 0 h 1320601"/>
                  <a:gd name="connsiteX3" fmla="*/ 0 w 2349601"/>
                  <a:gd name="connsiteY3" fmla="*/ 0 h 1320601"/>
                  <a:gd name="connsiteX4" fmla="*/ 0 w 2349601"/>
                  <a:gd name="connsiteY4" fmla="*/ 0 h 1320601"/>
                  <a:gd name="connsiteX5" fmla="*/ 0 w 2349601"/>
                  <a:gd name="connsiteY5" fmla="*/ 0 h 1320601"/>
                  <a:gd name="connsiteX6" fmla="*/ 0 w 2349601"/>
                  <a:gd name="connsiteY6" fmla="*/ 459317 h 1320601"/>
                  <a:gd name="connsiteX7" fmla="*/ 91863 w 2349601"/>
                  <a:gd name="connsiteY7" fmla="*/ 551180 h 1320601"/>
                  <a:gd name="connsiteX8" fmla="*/ 91863 w 2349601"/>
                  <a:gd name="connsiteY8" fmla="*/ 1320601 h 132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9601" h="1320601">
                    <a:moveTo>
                      <a:pt x="2349602" y="551180"/>
                    </a:moveTo>
                    <a:lnTo>
                      <a:pt x="2349602" y="91863"/>
                    </a:lnTo>
                    <a:lnTo>
                      <a:pt x="225773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59317"/>
                    </a:lnTo>
                    <a:lnTo>
                      <a:pt x="91863" y="551180"/>
                    </a:lnTo>
                    <a:lnTo>
                      <a:pt x="91863" y="1320601"/>
                    </a:ln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Shape9">
                <a:extLst>
                  <a:ext uri="{FF2B5EF4-FFF2-40B4-BE49-F238E27FC236}">
                    <a16:creationId xmlns:a16="http://schemas.microsoft.com/office/drawing/2014/main" id="{3B4BAABA-7106-514D-BD82-49D1D7C6EB17}"/>
                  </a:ext>
                </a:extLst>
              </p:cNvPr>
              <p:cNvSpPr/>
              <p:nvPr/>
            </p:nvSpPr>
            <p:spPr>
              <a:xfrm>
                <a:off x="553795" y="5914394"/>
                <a:ext cx="410206" cy="410206"/>
              </a:xfrm>
              <a:prstGeom prst="rect">
                <a:avLst/>
              </a:prstGeom>
              <a:gradFill>
                <a:gsLst>
                  <a:gs pos="5000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/>
                <a:r>
                  <a:rPr lang="zh-CN" altLang="en-US" sz="1800" b="1" dirty="0">
                    <a:solidFill>
                      <a:schemeClr val="lt1"/>
                    </a:solidFill>
                    <a:latin typeface="Arial"/>
                    <a:ea typeface="Arial"/>
                  </a:rPr>
                  <a:t>5</a:t>
                </a:r>
                <a:endParaRPr lang="zh-CN" altLang="en-US" dirty="0"/>
              </a:p>
            </p:txBody>
          </p:sp>
          <p:sp>
            <p:nvSpPr>
              <p:cNvPr id="49" name="Bullet9">
                <a:extLst>
                  <a:ext uri="{FF2B5EF4-FFF2-40B4-BE49-F238E27FC236}">
                    <a16:creationId xmlns:a16="http://schemas.microsoft.com/office/drawing/2014/main" id="{7AB070AB-8AF1-98B1-7A4C-5C26C51E68EF}"/>
                  </a:ext>
                </a:extLst>
              </p:cNvPr>
              <p:cNvSpPr txBox="1"/>
              <p:nvPr/>
            </p:nvSpPr>
            <p:spPr>
              <a:xfrm>
                <a:off x="660400" y="4877457"/>
                <a:ext cx="2566878" cy="505355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账单表(bill)</a:t>
                </a:r>
              </a:p>
            </p:txBody>
          </p:sp>
          <p:sp>
            <p:nvSpPr>
              <p:cNvPr id="50" name="Text9">
                <a:extLst>
                  <a:ext uri="{FF2B5EF4-FFF2-40B4-BE49-F238E27FC236}">
                    <a16:creationId xmlns:a16="http://schemas.microsoft.com/office/drawing/2014/main" id="{9FFDAAEE-22EA-F5E4-D133-FB4858090658}"/>
                  </a:ext>
                </a:extLst>
              </p:cNvPr>
              <p:cNvSpPr/>
              <p:nvPr/>
            </p:nvSpPr>
            <p:spPr>
              <a:xfrm>
                <a:off x="906595" y="5296194"/>
                <a:ext cx="2385830" cy="505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/>
                    <a:ea typeface="Arial"/>
                  </a:rPr>
                  <a:t>包括总金额total_amount、医保报销insurance_amount、自付部分self_pay_amount，支付状态pay_status及支付时间pay_time。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6750" y="99"/>
            <a:ext cx="10858500" cy="900112"/>
          </a:xfrm>
        </p:spPr>
        <p:txBody>
          <a:bodyPr/>
          <a:lstStyle/>
          <a:p>
            <a:r>
              <a:rPr lang="zh-CN" altLang="en-US" dirty="0"/>
              <a:t>数据表详细设计</a:t>
            </a:r>
            <a:endParaRPr lang="en-US" dirty="0"/>
          </a:p>
        </p:txBody>
      </p:sp>
      <p:sp>
        <p:nvSpPr>
          <p:cNvPr id="70" name="文本框"/>
          <p:cNvSpPr txBox="1"/>
          <p:nvPr/>
        </p:nvSpPr>
        <p:spPr>
          <a:xfrm>
            <a:off x="488818" y="1527633"/>
            <a:ext cx="3921302" cy="471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>
              <a:lnSpc>
                <a:spcPct val="120000"/>
              </a:lnSpc>
            </a:pPr>
            <a:r>
              <a:rPr lang="zh-CN" altLang="en-US" sz="1600" b="0" dirty="0">
                <a:solidFill>
                  <a:schemeClr val="accent1"/>
                </a:solidFill>
              </a:rPr>
              <a:t>全流程诊疗关联(患者端)</a:t>
            </a:r>
            <a:endParaRPr lang="zh-CN" altLang="en-US" dirty="0"/>
          </a:p>
          <a:p>
            <a:pPr marL="0" marR="0" lvl="0" indent="0" algn="ctr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患者→预约：患者可创建多个预约，预约表通过patient_id外键关联患者表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预约→就诊：就诊表通过appt_id关联预约表；在就诊时分配对应的科室room_id和医生doctor_id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患者→就诊：就诊表通过patient_id关联患者表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就诊→账单：账单表通过visit_id关联就诊表，记录明细和支付状态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科室→预约：预约表通过dept_id外键关联科室表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科室→就诊：间接关联，就诊表通过room_id关联到科室表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0F5B77-D35C-F1D3-729A-D7C7723B434B}"/>
              </a:ext>
            </a:extLst>
          </p:cNvPr>
          <p:cNvGrpSpPr/>
          <p:nvPr/>
        </p:nvGrpSpPr>
        <p:grpSpPr>
          <a:xfrm>
            <a:off x="4127795" y="887251"/>
            <a:ext cx="7601170" cy="4344118"/>
            <a:chOff x="4355005" y="839831"/>
            <a:chExt cx="7258000" cy="4344118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EA405281-9FBC-2146-5AB2-40BC899E9D4C}"/>
                </a:ext>
              </a:extLst>
            </p:cNvPr>
            <p:cNvGrpSpPr/>
            <p:nvPr/>
          </p:nvGrpSpPr>
          <p:grpSpPr>
            <a:xfrm>
              <a:off x="4907197" y="1777209"/>
              <a:ext cx="2795992" cy="1442723"/>
              <a:chOff x="553795" y="1668777"/>
              <a:chExt cx="2795992" cy="1442723"/>
            </a:xfrm>
          </p:grpSpPr>
          <p:sp>
            <p:nvSpPr>
              <p:cNvPr id="7" name="ComponentBackground1">
                <a:extLst>
                  <a:ext uri="{FF2B5EF4-FFF2-40B4-BE49-F238E27FC236}">
                    <a16:creationId xmlns:a16="http://schemas.microsoft.com/office/drawing/2014/main" id="{F3F9AB22-6E47-4162-C7D7-2C60F1B59C8B}"/>
                  </a:ext>
                </a:extLst>
              </p:cNvPr>
              <p:cNvSpPr/>
              <p:nvPr/>
            </p:nvSpPr>
            <p:spPr>
              <a:xfrm>
                <a:off x="660400" y="1668778"/>
                <a:ext cx="2566878" cy="1442722"/>
              </a:xfrm>
              <a:custGeom>
                <a:avLst/>
                <a:gdLst>
                  <a:gd name="connsiteX0" fmla="*/ 2349602 w 2349601"/>
                  <a:gd name="connsiteY0" fmla="*/ 551180 h 1320601"/>
                  <a:gd name="connsiteX1" fmla="*/ 2349602 w 2349601"/>
                  <a:gd name="connsiteY1" fmla="*/ 91863 h 1320601"/>
                  <a:gd name="connsiteX2" fmla="*/ 2257738 w 2349601"/>
                  <a:gd name="connsiteY2" fmla="*/ 0 h 1320601"/>
                  <a:gd name="connsiteX3" fmla="*/ 0 w 2349601"/>
                  <a:gd name="connsiteY3" fmla="*/ 0 h 1320601"/>
                  <a:gd name="connsiteX4" fmla="*/ 0 w 2349601"/>
                  <a:gd name="connsiteY4" fmla="*/ 0 h 1320601"/>
                  <a:gd name="connsiteX5" fmla="*/ 0 w 2349601"/>
                  <a:gd name="connsiteY5" fmla="*/ 0 h 1320601"/>
                  <a:gd name="connsiteX6" fmla="*/ 0 w 2349601"/>
                  <a:gd name="connsiteY6" fmla="*/ 459317 h 1320601"/>
                  <a:gd name="connsiteX7" fmla="*/ 91863 w 2349601"/>
                  <a:gd name="connsiteY7" fmla="*/ 551180 h 1320601"/>
                  <a:gd name="connsiteX8" fmla="*/ 91863 w 2349601"/>
                  <a:gd name="connsiteY8" fmla="*/ 1320601 h 132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9601" h="1320601">
                    <a:moveTo>
                      <a:pt x="2349602" y="551180"/>
                    </a:moveTo>
                    <a:lnTo>
                      <a:pt x="2349602" y="91863"/>
                    </a:lnTo>
                    <a:lnTo>
                      <a:pt x="225773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59317"/>
                    </a:lnTo>
                    <a:lnTo>
                      <a:pt x="91863" y="551180"/>
                    </a:lnTo>
                    <a:lnTo>
                      <a:pt x="91863" y="1320601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Bullet1">
                <a:extLst>
                  <a:ext uri="{FF2B5EF4-FFF2-40B4-BE49-F238E27FC236}">
                    <a16:creationId xmlns:a16="http://schemas.microsoft.com/office/drawing/2014/main" id="{CB0547C5-106A-AFB4-3C0D-BC37453DB210}"/>
                  </a:ext>
                </a:extLst>
              </p:cNvPr>
              <p:cNvSpPr txBox="1"/>
              <p:nvPr/>
            </p:nvSpPr>
            <p:spPr>
              <a:xfrm>
                <a:off x="660400" y="1668777"/>
                <a:ext cx="2566878" cy="505355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科室表(department)</a:t>
                </a:r>
              </a:p>
            </p:txBody>
          </p:sp>
          <p:sp>
            <p:nvSpPr>
              <p:cNvPr id="22" name="Shape1">
                <a:extLst>
                  <a:ext uri="{FF2B5EF4-FFF2-40B4-BE49-F238E27FC236}">
                    <a16:creationId xmlns:a16="http://schemas.microsoft.com/office/drawing/2014/main" id="{CCEE489A-BF0C-C9D0-3A4E-0B85C1BE32B1}"/>
                  </a:ext>
                </a:extLst>
              </p:cNvPr>
              <p:cNvSpPr/>
              <p:nvPr/>
            </p:nvSpPr>
            <p:spPr>
              <a:xfrm>
                <a:off x="553795" y="2701294"/>
                <a:ext cx="410206" cy="410206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/>
                <a:r>
                  <a:rPr lang="zh-CN" altLang="en-US" sz="1800" b="1" dirty="0">
                    <a:solidFill>
                      <a:schemeClr val="lt1"/>
                    </a:solidFill>
                    <a:latin typeface="Arial"/>
                    <a:ea typeface="Arial"/>
                  </a:rPr>
                  <a:t>4</a:t>
                </a:r>
                <a:endParaRPr lang="zh-CN" altLang="en-US" dirty="0"/>
              </a:p>
            </p:txBody>
          </p:sp>
          <p:sp>
            <p:nvSpPr>
              <p:cNvPr id="34" name="Text1">
                <a:extLst>
                  <a:ext uri="{FF2B5EF4-FFF2-40B4-BE49-F238E27FC236}">
                    <a16:creationId xmlns:a16="http://schemas.microsoft.com/office/drawing/2014/main" id="{914435BA-52A7-3104-9D1D-CBFDC7CCEA02}"/>
                  </a:ext>
                </a:extLst>
              </p:cNvPr>
              <p:cNvSpPr/>
              <p:nvPr/>
            </p:nvSpPr>
            <p:spPr>
              <a:xfrm>
                <a:off x="963957" y="2137471"/>
                <a:ext cx="2385830" cy="505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/>
                    <a:ea typeface="Arial"/>
                  </a:rPr>
                  <a:t>包含dept_id主键、dept_name唯一名称、描述字段description及创建时间戳created_at，支持模糊查询与分类统计。</a:t>
                </a:r>
                <a:endParaRPr lang="zh-CN" altLang="en-US" dirty="0"/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6072FE2F-E23C-A685-8798-1F7558A13560}"/>
                </a:ext>
              </a:extLst>
            </p:cNvPr>
            <p:cNvGrpSpPr/>
            <p:nvPr/>
          </p:nvGrpSpPr>
          <p:grpSpPr>
            <a:xfrm>
              <a:off x="4355005" y="3741226"/>
              <a:ext cx="2796022" cy="1442723"/>
              <a:chOff x="8837138" y="1668777"/>
              <a:chExt cx="2796022" cy="1442723"/>
            </a:xfrm>
          </p:grpSpPr>
          <p:sp>
            <p:nvSpPr>
              <p:cNvPr id="11" name="ComponentBackground4">
                <a:extLst>
                  <a:ext uri="{FF2B5EF4-FFF2-40B4-BE49-F238E27FC236}">
                    <a16:creationId xmlns:a16="http://schemas.microsoft.com/office/drawing/2014/main" id="{A241E9F4-FC06-375F-3C45-56C5B6DE8D1B}"/>
                  </a:ext>
                </a:extLst>
              </p:cNvPr>
              <p:cNvSpPr/>
              <p:nvPr/>
            </p:nvSpPr>
            <p:spPr>
              <a:xfrm>
                <a:off x="8952022" y="1668778"/>
                <a:ext cx="2566878" cy="1442722"/>
              </a:xfrm>
              <a:custGeom>
                <a:avLst/>
                <a:gdLst>
                  <a:gd name="connsiteX0" fmla="*/ 2349602 w 2349601"/>
                  <a:gd name="connsiteY0" fmla="*/ 551180 h 1320601"/>
                  <a:gd name="connsiteX1" fmla="*/ 2349602 w 2349601"/>
                  <a:gd name="connsiteY1" fmla="*/ 91863 h 1320601"/>
                  <a:gd name="connsiteX2" fmla="*/ 2257738 w 2349601"/>
                  <a:gd name="connsiteY2" fmla="*/ 0 h 1320601"/>
                  <a:gd name="connsiteX3" fmla="*/ 0 w 2349601"/>
                  <a:gd name="connsiteY3" fmla="*/ 0 h 1320601"/>
                  <a:gd name="connsiteX4" fmla="*/ 0 w 2349601"/>
                  <a:gd name="connsiteY4" fmla="*/ 0 h 1320601"/>
                  <a:gd name="connsiteX5" fmla="*/ 0 w 2349601"/>
                  <a:gd name="connsiteY5" fmla="*/ 0 h 1320601"/>
                  <a:gd name="connsiteX6" fmla="*/ 0 w 2349601"/>
                  <a:gd name="connsiteY6" fmla="*/ 459317 h 1320601"/>
                  <a:gd name="connsiteX7" fmla="*/ 91863 w 2349601"/>
                  <a:gd name="connsiteY7" fmla="*/ 551180 h 1320601"/>
                  <a:gd name="connsiteX8" fmla="*/ 91863 w 2349601"/>
                  <a:gd name="connsiteY8" fmla="*/ 1320601 h 132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9601" h="1320601">
                    <a:moveTo>
                      <a:pt x="2349602" y="551180"/>
                    </a:moveTo>
                    <a:lnTo>
                      <a:pt x="2349602" y="91863"/>
                    </a:lnTo>
                    <a:lnTo>
                      <a:pt x="225773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59317"/>
                    </a:lnTo>
                    <a:lnTo>
                      <a:pt x="91863" y="551180"/>
                    </a:lnTo>
                    <a:lnTo>
                      <a:pt x="91863" y="1320601"/>
                    </a:lnTo>
                  </a:path>
                </a:pathLst>
              </a:custGeom>
              <a:no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Shape4">
                <a:extLst>
                  <a:ext uri="{FF2B5EF4-FFF2-40B4-BE49-F238E27FC236}">
                    <a16:creationId xmlns:a16="http://schemas.microsoft.com/office/drawing/2014/main" id="{3284386A-5A46-D894-E0DA-5DA402E1F3BC}"/>
                  </a:ext>
                </a:extLst>
              </p:cNvPr>
              <p:cNvSpPr/>
              <p:nvPr/>
            </p:nvSpPr>
            <p:spPr>
              <a:xfrm>
                <a:off x="8837138" y="2701294"/>
                <a:ext cx="410206" cy="410206"/>
              </a:xfrm>
              <a:prstGeom prst="rect">
                <a:avLst/>
              </a:prstGeom>
              <a:gradFill>
                <a:gsLst>
                  <a:gs pos="50000">
                    <a:schemeClr val="accent4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/>
                <a:r>
                  <a:rPr lang="zh-CN" altLang="en-US" sz="1800" b="1" dirty="0">
                    <a:solidFill>
                      <a:schemeClr val="lt1"/>
                    </a:solidFill>
                    <a:latin typeface="Arial"/>
                    <a:ea typeface="Arial"/>
                  </a:rPr>
                  <a:t>5</a:t>
                </a:r>
                <a:endParaRPr lang="zh-CN" altLang="en-US" dirty="0"/>
              </a:p>
            </p:txBody>
          </p:sp>
          <p:sp>
            <p:nvSpPr>
              <p:cNvPr id="39" name="Bullet4">
                <a:extLst>
                  <a:ext uri="{FF2B5EF4-FFF2-40B4-BE49-F238E27FC236}">
                    <a16:creationId xmlns:a16="http://schemas.microsoft.com/office/drawing/2014/main" id="{276F0BCB-9125-C453-83ED-C23D869729D2}"/>
                  </a:ext>
                </a:extLst>
              </p:cNvPr>
              <p:cNvSpPr txBox="1"/>
              <p:nvPr/>
            </p:nvSpPr>
            <p:spPr>
              <a:xfrm>
                <a:off x="8949079" y="1668777"/>
                <a:ext cx="2566878" cy="505355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诊室表(room)</a:t>
                </a:r>
              </a:p>
            </p:txBody>
          </p:sp>
          <p:sp>
            <p:nvSpPr>
              <p:cNvPr id="40" name="Text4">
                <a:extLst>
                  <a:ext uri="{FF2B5EF4-FFF2-40B4-BE49-F238E27FC236}">
                    <a16:creationId xmlns:a16="http://schemas.microsoft.com/office/drawing/2014/main" id="{614089C0-B06B-BF13-DDF0-EEC42E1191AD}"/>
                  </a:ext>
                </a:extLst>
              </p:cNvPr>
              <p:cNvSpPr/>
              <p:nvPr/>
            </p:nvSpPr>
            <p:spPr>
              <a:xfrm>
                <a:off x="9247330" y="2137471"/>
                <a:ext cx="2385830" cy="505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/>
                    <a:ea typeface="Arial"/>
                  </a:rPr>
                  <a:t>room_id为主键，room_number房间编号唯一，归属dept_id科室，支持启用/停用状态切换，方便设备检修或临时关闭。</a:t>
                </a:r>
                <a:endParaRPr lang="zh-CN" altLang="en-US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A0C4CC0-0F5B-7609-A029-C7687642262D}"/>
                </a:ext>
              </a:extLst>
            </p:cNvPr>
            <p:cNvGrpSpPr/>
            <p:nvPr/>
          </p:nvGrpSpPr>
          <p:grpSpPr>
            <a:xfrm>
              <a:off x="8838558" y="839831"/>
              <a:ext cx="2774447" cy="1442722"/>
              <a:chOff x="553795" y="3275328"/>
              <a:chExt cx="2774447" cy="1442722"/>
            </a:xfrm>
          </p:grpSpPr>
          <p:sp>
            <p:nvSpPr>
              <p:cNvPr id="12" name="ComponentBackground5">
                <a:extLst>
                  <a:ext uri="{FF2B5EF4-FFF2-40B4-BE49-F238E27FC236}">
                    <a16:creationId xmlns:a16="http://schemas.microsoft.com/office/drawing/2014/main" id="{A3501B85-1ECD-4A12-B130-34E6B4DA087B}"/>
                  </a:ext>
                </a:extLst>
              </p:cNvPr>
              <p:cNvSpPr/>
              <p:nvPr/>
            </p:nvSpPr>
            <p:spPr>
              <a:xfrm>
                <a:off x="660400" y="3275328"/>
                <a:ext cx="2566878" cy="1442722"/>
              </a:xfrm>
              <a:custGeom>
                <a:avLst/>
                <a:gdLst>
                  <a:gd name="connsiteX0" fmla="*/ 2349602 w 2349601"/>
                  <a:gd name="connsiteY0" fmla="*/ 551180 h 1320601"/>
                  <a:gd name="connsiteX1" fmla="*/ 2349602 w 2349601"/>
                  <a:gd name="connsiteY1" fmla="*/ 91863 h 1320601"/>
                  <a:gd name="connsiteX2" fmla="*/ 2257738 w 2349601"/>
                  <a:gd name="connsiteY2" fmla="*/ 0 h 1320601"/>
                  <a:gd name="connsiteX3" fmla="*/ 0 w 2349601"/>
                  <a:gd name="connsiteY3" fmla="*/ 0 h 1320601"/>
                  <a:gd name="connsiteX4" fmla="*/ 0 w 2349601"/>
                  <a:gd name="connsiteY4" fmla="*/ 0 h 1320601"/>
                  <a:gd name="connsiteX5" fmla="*/ 0 w 2349601"/>
                  <a:gd name="connsiteY5" fmla="*/ 0 h 1320601"/>
                  <a:gd name="connsiteX6" fmla="*/ 0 w 2349601"/>
                  <a:gd name="connsiteY6" fmla="*/ 459317 h 1320601"/>
                  <a:gd name="connsiteX7" fmla="*/ 91863 w 2349601"/>
                  <a:gd name="connsiteY7" fmla="*/ 551180 h 1320601"/>
                  <a:gd name="connsiteX8" fmla="*/ 91863 w 2349601"/>
                  <a:gd name="connsiteY8" fmla="*/ 1320601 h 132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9601" h="1320601">
                    <a:moveTo>
                      <a:pt x="2349602" y="551180"/>
                    </a:moveTo>
                    <a:lnTo>
                      <a:pt x="2349602" y="91863"/>
                    </a:lnTo>
                    <a:lnTo>
                      <a:pt x="225773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59317"/>
                    </a:lnTo>
                    <a:lnTo>
                      <a:pt x="91863" y="551180"/>
                    </a:lnTo>
                    <a:lnTo>
                      <a:pt x="91863" y="1320601"/>
                    </a:lnTo>
                  </a:path>
                </a:pathLst>
              </a:custGeom>
              <a:no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Shape5">
                <a:extLst>
                  <a:ext uri="{FF2B5EF4-FFF2-40B4-BE49-F238E27FC236}">
                    <a16:creationId xmlns:a16="http://schemas.microsoft.com/office/drawing/2014/main" id="{20CE61D2-1150-F338-2F7D-56DED9E176C0}"/>
                  </a:ext>
                </a:extLst>
              </p:cNvPr>
              <p:cNvSpPr/>
              <p:nvPr/>
            </p:nvSpPr>
            <p:spPr>
              <a:xfrm>
                <a:off x="553795" y="4307844"/>
                <a:ext cx="410206" cy="410206"/>
              </a:xfrm>
              <a:prstGeom prst="rect">
                <a:avLst/>
              </a:prstGeom>
              <a:gradFill>
                <a:gsLst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/>
                <a:r>
                  <a:rPr lang="zh-CN" altLang="en-US" sz="1800" b="1" dirty="0">
                    <a:solidFill>
                      <a:schemeClr val="lt1"/>
                    </a:solidFill>
                    <a:latin typeface="Arial"/>
                    <a:ea typeface="Arial"/>
                  </a:rPr>
                  <a:t>1</a:t>
                </a:r>
                <a:endParaRPr lang="zh-CN" altLang="en-US" dirty="0"/>
              </a:p>
            </p:txBody>
          </p:sp>
          <p:sp>
            <p:nvSpPr>
              <p:cNvPr id="41" name="Bullet5">
                <a:extLst>
                  <a:ext uri="{FF2B5EF4-FFF2-40B4-BE49-F238E27FC236}">
                    <a16:creationId xmlns:a16="http://schemas.microsoft.com/office/drawing/2014/main" id="{3AEF44E4-1D84-48F0-2942-0FB77A02EFCB}"/>
                  </a:ext>
                </a:extLst>
              </p:cNvPr>
              <p:cNvSpPr txBox="1"/>
              <p:nvPr/>
            </p:nvSpPr>
            <p:spPr>
              <a:xfrm>
                <a:off x="660400" y="3289816"/>
                <a:ext cx="2566878" cy="505355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排班表(schedule)</a:t>
                </a:r>
              </a:p>
            </p:txBody>
          </p:sp>
          <p:sp>
            <p:nvSpPr>
              <p:cNvPr id="42" name="Text5">
                <a:extLst>
                  <a:ext uri="{FF2B5EF4-FFF2-40B4-BE49-F238E27FC236}">
                    <a16:creationId xmlns:a16="http://schemas.microsoft.com/office/drawing/2014/main" id="{64671EA8-CE61-95D4-FE83-736E8A3FCB09}"/>
                  </a:ext>
                </a:extLst>
              </p:cNvPr>
              <p:cNvSpPr/>
              <p:nvPr/>
            </p:nvSpPr>
            <p:spPr>
              <a:xfrm>
                <a:off x="942412" y="3650014"/>
                <a:ext cx="2385830" cy="505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/>
                    <a:ea typeface="Arial"/>
                  </a:rPr>
                  <a:t>定义每日每时段（上午/下午/全天）的医生出诊安排，最大接诊人数max_patients，并实时更新current_patients计数器。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6750" y="-103590"/>
            <a:ext cx="10858500" cy="938311"/>
          </a:xfrm>
        </p:spPr>
        <p:txBody>
          <a:bodyPr>
            <a:normAutofit/>
          </a:bodyPr>
          <a:lstStyle/>
          <a:p>
            <a:r>
              <a:rPr lang="zh-CN" altLang="en-US" dirty="0"/>
              <a:t>数据表详细设计</a:t>
            </a:r>
            <a:endParaRPr lang="en-US" dirty="0"/>
          </a:p>
        </p:txBody>
      </p:sp>
      <p:sp>
        <p:nvSpPr>
          <p:cNvPr id="71" name="文本框"/>
          <p:cNvSpPr txBox="1"/>
          <p:nvPr/>
        </p:nvSpPr>
        <p:spPr>
          <a:xfrm>
            <a:off x="670644" y="1955142"/>
            <a:ext cx="2497558" cy="237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>
              <a:lnSpc>
                <a:spcPct val="120000"/>
              </a:lnSpc>
            </a:pPr>
            <a:r>
              <a:rPr lang="zh-CN" altLang="en-US" sz="1600" b="0" dirty="0">
                <a:solidFill>
                  <a:schemeClr val="accent1"/>
                </a:solidFill>
              </a:rPr>
              <a:t>业务信息管理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诊室→科室：外键引用dept_id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排班→诊室：外键引用room_id、保证排班的诊室不会发生冲突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排班→员工：外键引用emp_id、保证排班的员工不会发生冲突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72" name="组合 57">
            <a:extLst>
              <a:ext uri="{FF2B5EF4-FFF2-40B4-BE49-F238E27FC236}">
                <a16:creationId xmlns:a16="http://schemas.microsoft.com/office/drawing/2014/main" id="{AF669879-3D33-2943-5BDA-AF33ED26C640}"/>
              </a:ext>
            </a:extLst>
          </p:cNvPr>
          <p:cNvGrpSpPr/>
          <p:nvPr/>
        </p:nvGrpSpPr>
        <p:grpSpPr>
          <a:xfrm>
            <a:off x="7297175" y="4798209"/>
            <a:ext cx="2796011" cy="1442723"/>
            <a:chOff x="3309695" y="1668777"/>
            <a:chExt cx="2796011" cy="1442723"/>
          </a:xfrm>
        </p:grpSpPr>
        <p:sp>
          <p:nvSpPr>
            <p:cNvPr id="9" name="ComponentBackground2">
              <a:extLst>
                <a:ext uri="{FF2B5EF4-FFF2-40B4-BE49-F238E27FC236}">
                  <a16:creationId xmlns:a16="http://schemas.microsoft.com/office/drawing/2014/main" id="{A57FE98A-2E3B-DE8B-760B-9876AB377D81}"/>
                </a:ext>
              </a:extLst>
            </p:cNvPr>
            <p:cNvSpPr/>
            <p:nvPr/>
          </p:nvSpPr>
          <p:spPr>
            <a:xfrm>
              <a:off x="3424274" y="1668778"/>
              <a:ext cx="2566878" cy="1442722"/>
            </a:xfrm>
            <a:custGeom>
              <a:avLst/>
              <a:gdLst>
                <a:gd name="connsiteX0" fmla="*/ 2349602 w 2349601"/>
                <a:gd name="connsiteY0" fmla="*/ 551180 h 1320601"/>
                <a:gd name="connsiteX1" fmla="*/ 2349602 w 2349601"/>
                <a:gd name="connsiteY1" fmla="*/ 91863 h 1320601"/>
                <a:gd name="connsiteX2" fmla="*/ 2257738 w 2349601"/>
                <a:gd name="connsiteY2" fmla="*/ 0 h 1320601"/>
                <a:gd name="connsiteX3" fmla="*/ 0 w 2349601"/>
                <a:gd name="connsiteY3" fmla="*/ 0 h 1320601"/>
                <a:gd name="connsiteX4" fmla="*/ 0 w 2349601"/>
                <a:gd name="connsiteY4" fmla="*/ 0 h 1320601"/>
                <a:gd name="connsiteX5" fmla="*/ 0 w 2349601"/>
                <a:gd name="connsiteY5" fmla="*/ 0 h 1320601"/>
                <a:gd name="connsiteX6" fmla="*/ 0 w 2349601"/>
                <a:gd name="connsiteY6" fmla="*/ 459317 h 1320601"/>
                <a:gd name="connsiteX7" fmla="*/ 91863 w 2349601"/>
                <a:gd name="connsiteY7" fmla="*/ 551180 h 1320601"/>
                <a:gd name="connsiteX8" fmla="*/ 91863 w 2349601"/>
                <a:gd name="connsiteY8" fmla="*/ 1320601 h 132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9601" h="1320601">
                  <a:moveTo>
                    <a:pt x="2349602" y="551180"/>
                  </a:moveTo>
                  <a:lnTo>
                    <a:pt x="2349602" y="91863"/>
                  </a:lnTo>
                  <a:lnTo>
                    <a:pt x="225773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59317"/>
                  </a:lnTo>
                  <a:lnTo>
                    <a:pt x="91863" y="551180"/>
                  </a:lnTo>
                  <a:lnTo>
                    <a:pt x="91863" y="1320601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Shape2">
              <a:extLst>
                <a:ext uri="{FF2B5EF4-FFF2-40B4-BE49-F238E27FC236}">
                  <a16:creationId xmlns:a16="http://schemas.microsoft.com/office/drawing/2014/main" id="{218585FB-FB71-9B31-0700-3C0DC3378ADA}"/>
                </a:ext>
              </a:extLst>
            </p:cNvPr>
            <p:cNvSpPr/>
            <p:nvPr/>
          </p:nvSpPr>
          <p:spPr>
            <a:xfrm>
              <a:off x="3309695" y="2701294"/>
              <a:ext cx="410206" cy="410206"/>
            </a:xfrm>
            <a:prstGeom prst="rect">
              <a:avLst/>
            </a:prstGeom>
            <a:gradFill>
              <a:gsLst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/>
              <a:r>
                <a:rPr lang="zh-CN" altLang="en-US" sz="1800" b="1" dirty="0">
                  <a:solidFill>
                    <a:schemeClr val="lt1"/>
                  </a:solidFill>
                  <a:latin typeface="Arial"/>
                  <a:ea typeface="Arial"/>
                </a:rPr>
                <a:t>3</a:t>
              </a:r>
              <a:endParaRPr lang="zh-CN" altLang="en-US" dirty="0"/>
            </a:p>
          </p:txBody>
        </p:sp>
        <p:sp>
          <p:nvSpPr>
            <p:cNvPr id="35" name="Bullet2">
              <a:extLst>
                <a:ext uri="{FF2B5EF4-FFF2-40B4-BE49-F238E27FC236}">
                  <a16:creationId xmlns:a16="http://schemas.microsoft.com/office/drawing/2014/main" id="{0D838807-5B25-BB8B-85A4-2E91F35958E6}"/>
                </a:ext>
              </a:extLst>
            </p:cNvPr>
            <p:cNvSpPr txBox="1"/>
            <p:nvPr/>
          </p:nvSpPr>
          <p:spPr>
            <a:xfrm>
              <a:off x="3423293" y="1668777"/>
              <a:ext cx="2566878" cy="50535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员工表(employee)</a:t>
              </a:r>
            </a:p>
          </p:txBody>
        </p:sp>
        <p:sp>
          <p:nvSpPr>
            <p:cNvPr id="36" name="Text2">
              <a:extLst>
                <a:ext uri="{FF2B5EF4-FFF2-40B4-BE49-F238E27FC236}">
                  <a16:creationId xmlns:a16="http://schemas.microsoft.com/office/drawing/2014/main" id="{690B7F76-1961-4424-E2A1-924BEAE67C30}"/>
                </a:ext>
              </a:extLst>
            </p:cNvPr>
            <p:cNvSpPr/>
            <p:nvPr/>
          </p:nvSpPr>
          <p:spPr>
            <a:xfrm>
              <a:off x="3719876" y="2066348"/>
              <a:ext cx="2385830" cy="505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Arial"/>
                  <a:ea typeface="Arial"/>
                </a:rPr>
                <a:t>存储emp_id、name、gender、phone、position(医生/护士/前台/管理员)、职称(title)、所属科室dept_id及在职状态status。</a:t>
              </a:r>
              <a:endParaRPr lang="zh-CN" altLang="en-US" dirty="0"/>
            </a:p>
          </p:txBody>
        </p:sp>
      </p:grpSp>
      <p:grpSp>
        <p:nvGrpSpPr>
          <p:cNvPr id="73" name="组合 62">
            <a:extLst>
              <a:ext uri="{FF2B5EF4-FFF2-40B4-BE49-F238E27FC236}">
                <a16:creationId xmlns:a16="http://schemas.microsoft.com/office/drawing/2014/main" id="{C0F7F971-402B-5CDF-F5BD-CCB4A8D7BC42}"/>
              </a:ext>
            </a:extLst>
          </p:cNvPr>
          <p:cNvGrpSpPr/>
          <p:nvPr/>
        </p:nvGrpSpPr>
        <p:grpSpPr>
          <a:xfrm>
            <a:off x="8083219" y="2798533"/>
            <a:ext cx="2673789" cy="1442722"/>
            <a:chOff x="6081238" y="3275328"/>
            <a:chExt cx="2673789" cy="1442722"/>
          </a:xfrm>
        </p:grpSpPr>
        <p:sp>
          <p:nvSpPr>
            <p:cNvPr id="14" name="ComponentBackground7">
              <a:extLst>
                <a:ext uri="{FF2B5EF4-FFF2-40B4-BE49-F238E27FC236}">
                  <a16:creationId xmlns:a16="http://schemas.microsoft.com/office/drawing/2014/main" id="{2DA7F6E6-64B4-081A-8AA4-88B2162474A8}"/>
                </a:ext>
              </a:extLst>
            </p:cNvPr>
            <p:cNvSpPr/>
            <p:nvPr/>
          </p:nvSpPr>
          <p:spPr>
            <a:xfrm>
              <a:off x="6188148" y="3275328"/>
              <a:ext cx="2566878" cy="1442722"/>
            </a:xfrm>
            <a:custGeom>
              <a:avLst/>
              <a:gdLst>
                <a:gd name="connsiteX0" fmla="*/ 2349602 w 2349601"/>
                <a:gd name="connsiteY0" fmla="*/ 551180 h 1320601"/>
                <a:gd name="connsiteX1" fmla="*/ 2349602 w 2349601"/>
                <a:gd name="connsiteY1" fmla="*/ 91863 h 1320601"/>
                <a:gd name="connsiteX2" fmla="*/ 2257738 w 2349601"/>
                <a:gd name="connsiteY2" fmla="*/ 0 h 1320601"/>
                <a:gd name="connsiteX3" fmla="*/ 0 w 2349601"/>
                <a:gd name="connsiteY3" fmla="*/ 0 h 1320601"/>
                <a:gd name="connsiteX4" fmla="*/ 0 w 2349601"/>
                <a:gd name="connsiteY4" fmla="*/ 0 h 1320601"/>
                <a:gd name="connsiteX5" fmla="*/ 0 w 2349601"/>
                <a:gd name="connsiteY5" fmla="*/ 0 h 1320601"/>
                <a:gd name="connsiteX6" fmla="*/ 0 w 2349601"/>
                <a:gd name="connsiteY6" fmla="*/ 459317 h 1320601"/>
                <a:gd name="connsiteX7" fmla="*/ 91863 w 2349601"/>
                <a:gd name="connsiteY7" fmla="*/ 551180 h 1320601"/>
                <a:gd name="connsiteX8" fmla="*/ 91863 w 2349601"/>
                <a:gd name="connsiteY8" fmla="*/ 1320601 h 132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9601" h="1320601">
                  <a:moveTo>
                    <a:pt x="2349602" y="551180"/>
                  </a:moveTo>
                  <a:lnTo>
                    <a:pt x="2349602" y="91863"/>
                  </a:lnTo>
                  <a:lnTo>
                    <a:pt x="225773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59317"/>
                  </a:lnTo>
                  <a:lnTo>
                    <a:pt x="91863" y="551180"/>
                  </a:lnTo>
                  <a:lnTo>
                    <a:pt x="91863" y="1320601"/>
                  </a:lnTo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Shape7">
              <a:extLst>
                <a:ext uri="{FF2B5EF4-FFF2-40B4-BE49-F238E27FC236}">
                  <a16:creationId xmlns:a16="http://schemas.microsoft.com/office/drawing/2014/main" id="{1F7A7366-9647-E99B-1479-CB72E720E619}"/>
                </a:ext>
              </a:extLst>
            </p:cNvPr>
            <p:cNvSpPr/>
            <p:nvPr/>
          </p:nvSpPr>
          <p:spPr>
            <a:xfrm>
              <a:off x="6081238" y="4307844"/>
              <a:ext cx="410206" cy="410206"/>
            </a:xfrm>
            <a:prstGeom prst="rect">
              <a:avLst/>
            </a:prstGeom>
            <a:gradFill flip="none" rotWithShape="1">
              <a:gsLst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/>
              <a:r>
                <a:rPr lang="zh-CN" altLang="en-US" sz="1800" b="1" dirty="0">
                  <a:solidFill>
                    <a:schemeClr val="lt1"/>
                  </a:solidFill>
                  <a:latin typeface="Arial"/>
                  <a:ea typeface="Arial"/>
                </a:rPr>
                <a:t>2</a:t>
              </a:r>
              <a:endParaRPr lang="zh-CN" altLang="en-US" dirty="0"/>
            </a:p>
          </p:txBody>
        </p:sp>
        <p:sp>
          <p:nvSpPr>
            <p:cNvPr id="45" name="Bullet7">
              <a:extLst>
                <a:ext uri="{FF2B5EF4-FFF2-40B4-BE49-F238E27FC236}">
                  <a16:creationId xmlns:a16="http://schemas.microsoft.com/office/drawing/2014/main" id="{47BCE7FA-FDC6-6C97-9822-0C79C4C2D13D}"/>
                </a:ext>
              </a:extLst>
            </p:cNvPr>
            <p:cNvSpPr txBox="1"/>
            <p:nvPr/>
          </p:nvSpPr>
          <p:spPr>
            <a:xfrm>
              <a:off x="6186186" y="3289816"/>
              <a:ext cx="2566878" cy="50535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预约表(appointment)</a:t>
              </a:r>
            </a:p>
          </p:txBody>
        </p:sp>
        <p:sp>
          <p:nvSpPr>
            <p:cNvPr id="46" name="Text7">
              <a:extLst>
                <a:ext uri="{FF2B5EF4-FFF2-40B4-BE49-F238E27FC236}">
                  <a16:creationId xmlns:a16="http://schemas.microsoft.com/office/drawing/2014/main" id="{6C43E27A-89AD-08BA-3B28-2402CB89B390}"/>
                </a:ext>
              </a:extLst>
            </p:cNvPr>
            <p:cNvSpPr/>
            <p:nvPr/>
          </p:nvSpPr>
          <p:spPr>
            <a:xfrm>
              <a:off x="6369197" y="3691482"/>
              <a:ext cx="2385830" cy="505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Arial"/>
                  <a:ea typeface="Arial"/>
                </a:rPr>
                <a:t>包含预约人信息、期望就诊时间expected_time、当前状态（待确认/已确认/已完成/已取消），支持患者自主取消。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450F5B77-D35C-F1D3-729A-D7C7723B434B}"/>
              </a:ext>
            </a:extLst>
          </p:cNvPr>
          <p:cNvGrpSpPr/>
          <p:nvPr/>
        </p:nvGrpSpPr>
        <p:grpSpPr>
          <a:xfrm>
            <a:off x="550636" y="2844425"/>
            <a:ext cx="2928215" cy="3258504"/>
            <a:chOff x="-1534148" y="1560735"/>
            <a:chExt cx="2796014" cy="3258504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F669879-3D33-2943-5BDA-AF33ED26C640}"/>
                </a:ext>
              </a:extLst>
            </p:cNvPr>
            <p:cNvGrpSpPr/>
            <p:nvPr/>
          </p:nvGrpSpPr>
          <p:grpSpPr>
            <a:xfrm>
              <a:off x="-1534148" y="1560735"/>
              <a:ext cx="2796011" cy="1442723"/>
              <a:chOff x="3309695" y="1668777"/>
              <a:chExt cx="2796011" cy="1442723"/>
            </a:xfrm>
          </p:grpSpPr>
          <p:sp>
            <p:nvSpPr>
              <p:cNvPr id="9" name="ComponentBackground2">
                <a:extLst>
                  <a:ext uri="{FF2B5EF4-FFF2-40B4-BE49-F238E27FC236}">
                    <a16:creationId xmlns:a16="http://schemas.microsoft.com/office/drawing/2014/main" id="{A57FE98A-2E3B-DE8B-760B-9876AB377D81}"/>
                  </a:ext>
                </a:extLst>
              </p:cNvPr>
              <p:cNvSpPr/>
              <p:nvPr/>
            </p:nvSpPr>
            <p:spPr>
              <a:xfrm>
                <a:off x="3424274" y="1668778"/>
                <a:ext cx="2566878" cy="1442722"/>
              </a:xfrm>
              <a:custGeom>
                <a:avLst/>
                <a:gdLst>
                  <a:gd name="connsiteX0" fmla="*/ 2349602 w 2349601"/>
                  <a:gd name="connsiteY0" fmla="*/ 551180 h 1320601"/>
                  <a:gd name="connsiteX1" fmla="*/ 2349602 w 2349601"/>
                  <a:gd name="connsiteY1" fmla="*/ 91863 h 1320601"/>
                  <a:gd name="connsiteX2" fmla="*/ 2257738 w 2349601"/>
                  <a:gd name="connsiteY2" fmla="*/ 0 h 1320601"/>
                  <a:gd name="connsiteX3" fmla="*/ 0 w 2349601"/>
                  <a:gd name="connsiteY3" fmla="*/ 0 h 1320601"/>
                  <a:gd name="connsiteX4" fmla="*/ 0 w 2349601"/>
                  <a:gd name="connsiteY4" fmla="*/ 0 h 1320601"/>
                  <a:gd name="connsiteX5" fmla="*/ 0 w 2349601"/>
                  <a:gd name="connsiteY5" fmla="*/ 0 h 1320601"/>
                  <a:gd name="connsiteX6" fmla="*/ 0 w 2349601"/>
                  <a:gd name="connsiteY6" fmla="*/ 459317 h 1320601"/>
                  <a:gd name="connsiteX7" fmla="*/ 91863 w 2349601"/>
                  <a:gd name="connsiteY7" fmla="*/ 551180 h 1320601"/>
                  <a:gd name="connsiteX8" fmla="*/ 91863 w 2349601"/>
                  <a:gd name="connsiteY8" fmla="*/ 1320601 h 132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9601" h="1320601">
                    <a:moveTo>
                      <a:pt x="2349602" y="551180"/>
                    </a:moveTo>
                    <a:lnTo>
                      <a:pt x="2349602" y="91863"/>
                    </a:lnTo>
                    <a:lnTo>
                      <a:pt x="225773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59317"/>
                    </a:lnTo>
                    <a:lnTo>
                      <a:pt x="91863" y="551180"/>
                    </a:lnTo>
                    <a:lnTo>
                      <a:pt x="91863" y="1320601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Shape2">
                <a:extLst>
                  <a:ext uri="{FF2B5EF4-FFF2-40B4-BE49-F238E27FC236}">
                    <a16:creationId xmlns:a16="http://schemas.microsoft.com/office/drawing/2014/main" id="{218585FB-FB71-9B31-0700-3C0DC3378ADA}"/>
                  </a:ext>
                </a:extLst>
              </p:cNvPr>
              <p:cNvSpPr/>
              <p:nvPr/>
            </p:nvSpPr>
            <p:spPr>
              <a:xfrm>
                <a:off x="3309695" y="2701294"/>
                <a:ext cx="410206" cy="410206"/>
              </a:xfrm>
              <a:prstGeom prst="rect">
                <a:avLst/>
              </a:prstGeom>
              <a:gradFill>
                <a:gsLst>
                  <a:gs pos="5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/>
                <a:r>
                  <a:rPr lang="zh-CN" altLang="en-US" sz="1800" b="1" dirty="0">
                    <a:solidFill>
                      <a:schemeClr val="lt1"/>
                    </a:solidFill>
                    <a:latin typeface="Arial"/>
                    <a:ea typeface="Arial"/>
                  </a:rPr>
                  <a:t>2</a:t>
                </a:r>
                <a:endParaRPr lang="zh-CN" altLang="en-US" dirty="0"/>
              </a:p>
            </p:txBody>
          </p:sp>
          <p:sp>
            <p:nvSpPr>
              <p:cNvPr id="35" name="Bullet2">
                <a:extLst>
                  <a:ext uri="{FF2B5EF4-FFF2-40B4-BE49-F238E27FC236}">
                    <a16:creationId xmlns:a16="http://schemas.microsoft.com/office/drawing/2014/main" id="{0D838807-5B25-BB8B-85A4-2E91F35958E6}"/>
                  </a:ext>
                </a:extLst>
              </p:cNvPr>
              <p:cNvSpPr txBox="1"/>
              <p:nvPr/>
            </p:nvSpPr>
            <p:spPr>
              <a:xfrm>
                <a:off x="3423293" y="1668777"/>
                <a:ext cx="2566878" cy="505355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员工表(employee)</a:t>
                </a:r>
              </a:p>
            </p:txBody>
          </p:sp>
          <p:sp>
            <p:nvSpPr>
              <p:cNvPr id="36" name="Text2">
                <a:extLst>
                  <a:ext uri="{FF2B5EF4-FFF2-40B4-BE49-F238E27FC236}">
                    <a16:creationId xmlns:a16="http://schemas.microsoft.com/office/drawing/2014/main" id="{690B7F76-1961-4424-E2A1-924BEAE67C30}"/>
                  </a:ext>
                </a:extLst>
              </p:cNvPr>
              <p:cNvSpPr/>
              <p:nvPr/>
            </p:nvSpPr>
            <p:spPr>
              <a:xfrm>
                <a:off x="3719876" y="2195960"/>
                <a:ext cx="2385830" cy="505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/>
                    <a:ea typeface="Arial"/>
                  </a:rPr>
                  <a:t>存储emp_id、name、gender、phone、position(医生/护士/前台/管理员)、职称(title)、所属科室dept_id及在职状态status。</a:t>
                </a:r>
                <a:endParaRPr lang="zh-CN" altLang="en-US" dirty="0"/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A5814BB7-4362-2182-7293-359247F61E2C}"/>
                </a:ext>
              </a:extLst>
            </p:cNvPr>
            <p:cNvGrpSpPr/>
            <p:nvPr/>
          </p:nvGrpSpPr>
          <p:grpSpPr>
            <a:xfrm>
              <a:off x="-1534137" y="3376516"/>
              <a:ext cx="2796003" cy="1442723"/>
              <a:chOff x="6081238" y="1668777"/>
              <a:chExt cx="2796003" cy="1442723"/>
            </a:xfrm>
          </p:grpSpPr>
          <p:sp>
            <p:nvSpPr>
              <p:cNvPr id="10" name="ComponentBackground3">
                <a:extLst>
                  <a:ext uri="{FF2B5EF4-FFF2-40B4-BE49-F238E27FC236}">
                    <a16:creationId xmlns:a16="http://schemas.microsoft.com/office/drawing/2014/main" id="{5D2351A1-BDFF-327F-C8E6-C1ABF8E48C2C}"/>
                  </a:ext>
                </a:extLst>
              </p:cNvPr>
              <p:cNvSpPr/>
              <p:nvPr/>
            </p:nvSpPr>
            <p:spPr>
              <a:xfrm>
                <a:off x="6081281" y="1668778"/>
                <a:ext cx="2566878" cy="1442722"/>
              </a:xfrm>
              <a:custGeom>
                <a:avLst/>
                <a:gdLst>
                  <a:gd name="connsiteX0" fmla="*/ 2349602 w 2349601"/>
                  <a:gd name="connsiteY0" fmla="*/ 551180 h 1320601"/>
                  <a:gd name="connsiteX1" fmla="*/ 2349602 w 2349601"/>
                  <a:gd name="connsiteY1" fmla="*/ 91863 h 1320601"/>
                  <a:gd name="connsiteX2" fmla="*/ 2257738 w 2349601"/>
                  <a:gd name="connsiteY2" fmla="*/ 0 h 1320601"/>
                  <a:gd name="connsiteX3" fmla="*/ 0 w 2349601"/>
                  <a:gd name="connsiteY3" fmla="*/ 0 h 1320601"/>
                  <a:gd name="connsiteX4" fmla="*/ 0 w 2349601"/>
                  <a:gd name="connsiteY4" fmla="*/ 0 h 1320601"/>
                  <a:gd name="connsiteX5" fmla="*/ 0 w 2349601"/>
                  <a:gd name="connsiteY5" fmla="*/ 0 h 1320601"/>
                  <a:gd name="connsiteX6" fmla="*/ 0 w 2349601"/>
                  <a:gd name="connsiteY6" fmla="*/ 459317 h 1320601"/>
                  <a:gd name="connsiteX7" fmla="*/ 91863 w 2349601"/>
                  <a:gd name="connsiteY7" fmla="*/ 551180 h 1320601"/>
                  <a:gd name="connsiteX8" fmla="*/ 91863 w 2349601"/>
                  <a:gd name="connsiteY8" fmla="*/ 1320601 h 132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9601" h="1320601">
                    <a:moveTo>
                      <a:pt x="2349602" y="551180"/>
                    </a:moveTo>
                    <a:lnTo>
                      <a:pt x="2349602" y="91863"/>
                    </a:lnTo>
                    <a:lnTo>
                      <a:pt x="225773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59317"/>
                    </a:lnTo>
                    <a:lnTo>
                      <a:pt x="91863" y="551180"/>
                    </a:lnTo>
                    <a:lnTo>
                      <a:pt x="91863" y="1320601"/>
                    </a:ln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Shape3">
                <a:extLst>
                  <a:ext uri="{FF2B5EF4-FFF2-40B4-BE49-F238E27FC236}">
                    <a16:creationId xmlns:a16="http://schemas.microsoft.com/office/drawing/2014/main" id="{DACDF7D8-CA10-75B3-6021-81D1C904ADE9}"/>
                  </a:ext>
                </a:extLst>
              </p:cNvPr>
              <p:cNvSpPr/>
              <p:nvPr/>
            </p:nvSpPr>
            <p:spPr>
              <a:xfrm>
                <a:off x="6081238" y="2701294"/>
                <a:ext cx="410206" cy="410206"/>
              </a:xfrm>
              <a:prstGeom prst="rect">
                <a:avLst/>
              </a:prstGeom>
              <a:gradFill>
                <a:gsLst>
                  <a:gs pos="5000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/>
                <a:r>
                  <a:rPr lang="zh-CN" altLang="en-US" sz="1800" b="1" dirty="0">
                    <a:solidFill>
                      <a:schemeClr val="lt1"/>
                    </a:solidFill>
                    <a:latin typeface="Arial"/>
                    <a:ea typeface="Arial"/>
                  </a:rPr>
                  <a:t>3</a:t>
                </a:r>
                <a:endParaRPr lang="zh-CN" altLang="en-US" dirty="0"/>
              </a:p>
            </p:txBody>
          </p:sp>
          <p:sp>
            <p:nvSpPr>
              <p:cNvPr id="37" name="Bullet3">
                <a:extLst>
                  <a:ext uri="{FF2B5EF4-FFF2-40B4-BE49-F238E27FC236}">
                    <a16:creationId xmlns:a16="http://schemas.microsoft.com/office/drawing/2014/main" id="{10D24377-7CE2-1680-CC25-F127438B2FD5}"/>
                  </a:ext>
                </a:extLst>
              </p:cNvPr>
              <p:cNvSpPr txBox="1"/>
              <p:nvPr/>
            </p:nvSpPr>
            <p:spPr>
              <a:xfrm>
                <a:off x="6186186" y="1668777"/>
                <a:ext cx="2566878" cy="505355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kumimoji="1" lang="en-US" altLang="zh-CN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系统账号表(sys_user)</a:t>
                </a:r>
              </a:p>
            </p:txBody>
          </p:sp>
          <p:sp>
            <p:nvSpPr>
              <p:cNvPr id="38" name="Text3">
                <a:extLst>
                  <a:ext uri="{FF2B5EF4-FFF2-40B4-BE49-F238E27FC236}">
                    <a16:creationId xmlns:a16="http://schemas.microsoft.com/office/drawing/2014/main" id="{E388BA39-7B5C-9579-DF64-C173F4EBC4E0}"/>
                  </a:ext>
                </a:extLst>
              </p:cNvPr>
              <p:cNvSpPr/>
              <p:nvPr/>
            </p:nvSpPr>
            <p:spPr>
              <a:xfrm>
                <a:off x="6491411" y="2095055"/>
                <a:ext cx="2385830" cy="505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/>
                    <a:ea typeface="Arial"/>
                  </a:rPr>
                  <a:t>关联emp_id或预留patient_id，username唯一登录名、password_hash密码role(patient/receptionist/admin)与账户状态active/inactive。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6750" y="-103590"/>
            <a:ext cx="10858500" cy="938311"/>
          </a:xfrm>
        </p:spPr>
        <p:txBody>
          <a:bodyPr>
            <a:normAutofit/>
          </a:bodyPr>
          <a:lstStyle/>
          <a:p>
            <a:r>
              <a:rPr lang="zh-CN" altLang="en-US" dirty="0"/>
              <a:t>数据表详细设计</a:t>
            </a:r>
            <a:endParaRPr lang="en-US" dirty="0"/>
          </a:p>
        </p:txBody>
      </p:sp>
      <p:sp>
        <p:nvSpPr>
          <p:cNvPr id="70" name="文本框"/>
          <p:cNvSpPr txBox="1"/>
          <p:nvPr/>
        </p:nvSpPr>
        <p:spPr>
          <a:xfrm>
            <a:off x="3767288" y="2281676"/>
            <a:ext cx="2179959" cy="208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>
              <a:lnSpc>
                <a:spcPct val="120000"/>
              </a:lnSpc>
            </a:pPr>
            <a:r>
              <a:rPr lang="zh-CN" altLang="en-US" sz="1400" b="0" dirty="0">
                <a:solidFill>
                  <a:schemeClr val="accent1"/>
                </a:solidFill>
              </a:rPr>
              <a:t>人员信息管理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员工→科室：员工表外键引用dept_id保证人员的科室唯一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系统→员工：系统表中外键引用emp_id保证系统中人员唯一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71" name="组合 64">
            <a:extLst>
              <a:ext uri="{FF2B5EF4-FFF2-40B4-BE49-F238E27FC236}">
                <a16:creationId xmlns:a16="http://schemas.microsoft.com/office/drawing/2014/main" id="{41F3285A-DBA3-84B3-7415-BD96BE5A2E88}"/>
              </a:ext>
            </a:extLst>
          </p:cNvPr>
          <p:cNvGrpSpPr/>
          <p:nvPr/>
        </p:nvGrpSpPr>
        <p:grpSpPr>
          <a:xfrm>
            <a:off x="8871585" y="1028797"/>
            <a:ext cx="2796084" cy="1447143"/>
            <a:chOff x="553795" y="4877457"/>
            <a:chExt cx="2796084" cy="1447143"/>
          </a:xfrm>
        </p:grpSpPr>
        <p:sp>
          <p:nvSpPr>
            <p:cNvPr id="16" name="ComponentBackground9">
              <a:extLst>
                <a:ext uri="{FF2B5EF4-FFF2-40B4-BE49-F238E27FC236}">
                  <a16:creationId xmlns:a16="http://schemas.microsoft.com/office/drawing/2014/main" id="{321D659E-BB03-86C0-0F3F-48F915B948D9}"/>
                </a:ext>
              </a:extLst>
            </p:cNvPr>
            <p:cNvSpPr/>
            <p:nvPr/>
          </p:nvSpPr>
          <p:spPr>
            <a:xfrm>
              <a:off x="660400" y="4881878"/>
              <a:ext cx="2566878" cy="1442722"/>
            </a:xfrm>
            <a:custGeom>
              <a:avLst/>
              <a:gdLst>
                <a:gd name="connsiteX0" fmla="*/ 2349602 w 2349601"/>
                <a:gd name="connsiteY0" fmla="*/ 551180 h 1320601"/>
                <a:gd name="connsiteX1" fmla="*/ 2349602 w 2349601"/>
                <a:gd name="connsiteY1" fmla="*/ 91863 h 1320601"/>
                <a:gd name="connsiteX2" fmla="*/ 2257738 w 2349601"/>
                <a:gd name="connsiteY2" fmla="*/ 0 h 1320601"/>
                <a:gd name="connsiteX3" fmla="*/ 0 w 2349601"/>
                <a:gd name="connsiteY3" fmla="*/ 0 h 1320601"/>
                <a:gd name="connsiteX4" fmla="*/ 0 w 2349601"/>
                <a:gd name="connsiteY4" fmla="*/ 0 h 1320601"/>
                <a:gd name="connsiteX5" fmla="*/ 0 w 2349601"/>
                <a:gd name="connsiteY5" fmla="*/ 0 h 1320601"/>
                <a:gd name="connsiteX6" fmla="*/ 0 w 2349601"/>
                <a:gd name="connsiteY6" fmla="*/ 459317 h 1320601"/>
                <a:gd name="connsiteX7" fmla="*/ 91863 w 2349601"/>
                <a:gd name="connsiteY7" fmla="*/ 551180 h 1320601"/>
                <a:gd name="connsiteX8" fmla="*/ 91863 w 2349601"/>
                <a:gd name="connsiteY8" fmla="*/ 1320601 h 132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9601" h="1320601">
                  <a:moveTo>
                    <a:pt x="2349602" y="551180"/>
                  </a:moveTo>
                  <a:lnTo>
                    <a:pt x="2349602" y="91863"/>
                  </a:lnTo>
                  <a:lnTo>
                    <a:pt x="225773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59317"/>
                  </a:lnTo>
                  <a:lnTo>
                    <a:pt x="91863" y="551180"/>
                  </a:lnTo>
                  <a:lnTo>
                    <a:pt x="91863" y="1320601"/>
                  </a:lnTo>
                </a:path>
              </a:pathLst>
            </a:custGeom>
            <a:noFill/>
            <a:ln w="19050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Shape9">
              <a:extLst>
                <a:ext uri="{FF2B5EF4-FFF2-40B4-BE49-F238E27FC236}">
                  <a16:creationId xmlns:a16="http://schemas.microsoft.com/office/drawing/2014/main" id="{3B4BAABA-7106-514D-BD82-49D1D7C6EB17}"/>
                </a:ext>
              </a:extLst>
            </p:cNvPr>
            <p:cNvSpPr/>
            <p:nvPr/>
          </p:nvSpPr>
          <p:spPr>
            <a:xfrm>
              <a:off x="553795" y="5914394"/>
              <a:ext cx="410206" cy="410206"/>
            </a:xfrm>
            <a:prstGeom prst="rect">
              <a:avLst/>
            </a:prstGeom>
            <a:gradFill>
              <a:gsLst>
                <a:gs pos="5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/>
              <a:r>
                <a:rPr lang="zh-CN" altLang="en-US" sz="1800" b="1" dirty="0">
                  <a:solidFill>
                    <a:schemeClr val="lt1"/>
                  </a:solidFill>
                  <a:latin typeface="Arial"/>
                  <a:ea typeface="Arial"/>
                </a:rPr>
                <a:t>4</a:t>
              </a:r>
              <a:endParaRPr lang="zh-CN" altLang="en-US" dirty="0"/>
            </a:p>
          </p:txBody>
        </p:sp>
        <p:sp>
          <p:nvSpPr>
            <p:cNvPr id="49" name="Bullet9">
              <a:extLst>
                <a:ext uri="{FF2B5EF4-FFF2-40B4-BE49-F238E27FC236}">
                  <a16:creationId xmlns:a16="http://schemas.microsoft.com/office/drawing/2014/main" id="{7AB070AB-8AF1-98B1-7A4C-5C26C51E68EF}"/>
                </a:ext>
              </a:extLst>
            </p:cNvPr>
            <p:cNvSpPr txBox="1"/>
            <p:nvPr/>
          </p:nvSpPr>
          <p:spPr>
            <a:xfrm>
              <a:off x="660400" y="4877457"/>
              <a:ext cx="2566878" cy="50535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账单表(bill)</a:t>
              </a:r>
            </a:p>
          </p:txBody>
        </p:sp>
        <p:sp>
          <p:nvSpPr>
            <p:cNvPr id="50" name="Text9">
              <a:extLst>
                <a:ext uri="{FF2B5EF4-FFF2-40B4-BE49-F238E27FC236}">
                  <a16:creationId xmlns:a16="http://schemas.microsoft.com/office/drawing/2014/main" id="{9FFDAAEE-22EA-F5E4-D133-FB4858090658}"/>
                </a:ext>
              </a:extLst>
            </p:cNvPr>
            <p:cNvSpPr/>
            <p:nvPr/>
          </p:nvSpPr>
          <p:spPr>
            <a:xfrm>
              <a:off x="964049" y="5253571"/>
              <a:ext cx="2385830" cy="505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Arial"/>
                  <a:ea typeface="Arial"/>
                </a:rPr>
                <a:t>包括总金额total_amount、医保报销insurance_amount、自付部分self_pay_amount，支付状态pay_status及支付时间pay_time。</a:t>
              </a:r>
              <a:endParaRPr lang="zh-CN" altLang="en-US" dirty="0"/>
            </a:p>
          </p:txBody>
        </p:sp>
      </p:grpSp>
      <p:grpSp>
        <p:nvGrpSpPr>
          <p:cNvPr id="72" name="组合 63">
            <a:extLst>
              <a:ext uri="{FF2B5EF4-FFF2-40B4-BE49-F238E27FC236}">
                <a16:creationId xmlns:a16="http://schemas.microsoft.com/office/drawing/2014/main" id="{8903FC55-2547-56A3-38F9-FA86BCD31CD5}"/>
              </a:ext>
            </a:extLst>
          </p:cNvPr>
          <p:cNvGrpSpPr/>
          <p:nvPr/>
        </p:nvGrpSpPr>
        <p:grpSpPr>
          <a:xfrm>
            <a:off x="8775213" y="2844424"/>
            <a:ext cx="2746307" cy="1442722"/>
            <a:chOff x="8837138" y="3275328"/>
            <a:chExt cx="2746307" cy="1442722"/>
          </a:xfrm>
        </p:grpSpPr>
        <p:sp>
          <p:nvSpPr>
            <p:cNvPr id="15" name="ComponentBackground8">
              <a:extLst>
                <a:ext uri="{FF2B5EF4-FFF2-40B4-BE49-F238E27FC236}">
                  <a16:creationId xmlns:a16="http://schemas.microsoft.com/office/drawing/2014/main" id="{E53A1156-8B5C-87BE-4EEF-AC83D3B42D05}"/>
                </a:ext>
              </a:extLst>
            </p:cNvPr>
            <p:cNvSpPr/>
            <p:nvPr/>
          </p:nvSpPr>
          <p:spPr>
            <a:xfrm>
              <a:off x="8952022" y="3275328"/>
              <a:ext cx="2566878" cy="1442722"/>
            </a:xfrm>
            <a:custGeom>
              <a:avLst/>
              <a:gdLst>
                <a:gd name="connsiteX0" fmla="*/ 2349602 w 2349601"/>
                <a:gd name="connsiteY0" fmla="*/ 551180 h 1320601"/>
                <a:gd name="connsiteX1" fmla="*/ 2349602 w 2349601"/>
                <a:gd name="connsiteY1" fmla="*/ 91863 h 1320601"/>
                <a:gd name="connsiteX2" fmla="*/ 2257738 w 2349601"/>
                <a:gd name="connsiteY2" fmla="*/ 0 h 1320601"/>
                <a:gd name="connsiteX3" fmla="*/ 0 w 2349601"/>
                <a:gd name="connsiteY3" fmla="*/ 0 h 1320601"/>
                <a:gd name="connsiteX4" fmla="*/ 0 w 2349601"/>
                <a:gd name="connsiteY4" fmla="*/ 0 h 1320601"/>
                <a:gd name="connsiteX5" fmla="*/ 0 w 2349601"/>
                <a:gd name="connsiteY5" fmla="*/ 0 h 1320601"/>
                <a:gd name="connsiteX6" fmla="*/ 0 w 2349601"/>
                <a:gd name="connsiteY6" fmla="*/ 459317 h 1320601"/>
                <a:gd name="connsiteX7" fmla="*/ 91863 w 2349601"/>
                <a:gd name="connsiteY7" fmla="*/ 551180 h 1320601"/>
                <a:gd name="connsiteX8" fmla="*/ 91863 w 2349601"/>
                <a:gd name="connsiteY8" fmla="*/ 1320601 h 132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9601" h="1320601">
                  <a:moveTo>
                    <a:pt x="2349602" y="551180"/>
                  </a:moveTo>
                  <a:lnTo>
                    <a:pt x="2349602" y="91863"/>
                  </a:lnTo>
                  <a:lnTo>
                    <a:pt x="225773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59317"/>
                  </a:lnTo>
                  <a:lnTo>
                    <a:pt x="91863" y="551180"/>
                  </a:lnTo>
                  <a:lnTo>
                    <a:pt x="91863" y="1320601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Shape8">
              <a:extLst>
                <a:ext uri="{FF2B5EF4-FFF2-40B4-BE49-F238E27FC236}">
                  <a16:creationId xmlns:a16="http://schemas.microsoft.com/office/drawing/2014/main" id="{F4F93E5F-C2D4-4E43-4BB8-2A7A069AF9C4}"/>
                </a:ext>
              </a:extLst>
            </p:cNvPr>
            <p:cNvSpPr/>
            <p:nvPr/>
          </p:nvSpPr>
          <p:spPr>
            <a:xfrm>
              <a:off x="8837138" y="4307844"/>
              <a:ext cx="410206" cy="410206"/>
            </a:xfrm>
            <a:prstGeom prst="rect">
              <a:avLst/>
            </a:prstGeom>
            <a:gradFill>
              <a:gsLst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/>
              <a:r>
                <a:rPr lang="zh-CN" altLang="en-US" sz="1800" b="1" dirty="0">
                  <a:solidFill>
                    <a:schemeClr val="lt1"/>
                  </a:solidFill>
                  <a:latin typeface="Arial"/>
                  <a:ea typeface="Arial"/>
                </a:rPr>
                <a:t>5</a:t>
              </a:r>
              <a:endParaRPr lang="zh-CN" altLang="en-US" dirty="0"/>
            </a:p>
          </p:txBody>
        </p:sp>
        <p:sp>
          <p:nvSpPr>
            <p:cNvPr id="47" name="Bullet8">
              <a:extLst>
                <a:ext uri="{FF2B5EF4-FFF2-40B4-BE49-F238E27FC236}">
                  <a16:creationId xmlns:a16="http://schemas.microsoft.com/office/drawing/2014/main" id="{44B1A87D-5542-F284-69C2-206419BFB303}"/>
                </a:ext>
              </a:extLst>
            </p:cNvPr>
            <p:cNvSpPr txBox="1"/>
            <p:nvPr/>
          </p:nvSpPr>
          <p:spPr>
            <a:xfrm>
              <a:off x="8949079" y="3289816"/>
              <a:ext cx="2566878" cy="50535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就诊记录表(visit)</a:t>
              </a:r>
            </a:p>
          </p:txBody>
        </p:sp>
        <p:sp>
          <p:nvSpPr>
            <p:cNvPr id="48" name="Text8">
              <a:extLst>
                <a:ext uri="{FF2B5EF4-FFF2-40B4-BE49-F238E27FC236}">
                  <a16:creationId xmlns:a16="http://schemas.microsoft.com/office/drawing/2014/main" id="{B719D939-3F1B-ACB2-B7C7-4EBFB4BC69ED}"/>
                </a:ext>
              </a:extLst>
            </p:cNvPr>
            <p:cNvSpPr/>
            <p:nvPr/>
          </p:nvSpPr>
          <p:spPr>
            <a:xfrm>
              <a:off x="9197615" y="3678521"/>
              <a:ext cx="2385830" cy="505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Arial"/>
                  <a:ea typeface="Arial"/>
                </a:rPr>
                <a:t>维护就诊全过程状态（候诊中→就诊中→待缴费→已离院），记录check_in_time签到时间与checkout_time离院时间。</a:t>
              </a:r>
              <a:endParaRPr lang="zh-CN" altLang="en-US" dirty="0"/>
            </a:p>
          </p:txBody>
        </p:sp>
      </p:grpSp>
      <p:grpSp>
        <p:nvGrpSpPr>
          <p:cNvPr id="73" name="组合 65">
            <a:extLst>
              <a:ext uri="{FF2B5EF4-FFF2-40B4-BE49-F238E27FC236}">
                <a16:creationId xmlns:a16="http://schemas.microsoft.com/office/drawing/2014/main" id="{FA147348-E750-8327-FFFF-EE211B5C1D9E}"/>
              </a:ext>
            </a:extLst>
          </p:cNvPr>
          <p:cNvGrpSpPr/>
          <p:nvPr/>
        </p:nvGrpSpPr>
        <p:grpSpPr>
          <a:xfrm>
            <a:off x="8871565" y="4660144"/>
            <a:ext cx="2796085" cy="1447143"/>
            <a:chOff x="3309695" y="4877457"/>
            <a:chExt cx="2796085" cy="1447143"/>
          </a:xfrm>
        </p:grpSpPr>
        <p:sp>
          <p:nvSpPr>
            <p:cNvPr id="17" name="ComponentBackground10">
              <a:extLst>
                <a:ext uri="{FF2B5EF4-FFF2-40B4-BE49-F238E27FC236}">
                  <a16:creationId xmlns:a16="http://schemas.microsoft.com/office/drawing/2014/main" id="{59B2A5D4-2879-781A-B532-C9509E2CB7C1}"/>
                </a:ext>
              </a:extLst>
            </p:cNvPr>
            <p:cNvSpPr/>
            <p:nvPr/>
          </p:nvSpPr>
          <p:spPr>
            <a:xfrm>
              <a:off x="3424274" y="4881878"/>
              <a:ext cx="2566878" cy="1442722"/>
            </a:xfrm>
            <a:custGeom>
              <a:avLst/>
              <a:gdLst>
                <a:gd name="connsiteX0" fmla="*/ 2349602 w 2349601"/>
                <a:gd name="connsiteY0" fmla="*/ 551180 h 1320601"/>
                <a:gd name="connsiteX1" fmla="*/ 2349602 w 2349601"/>
                <a:gd name="connsiteY1" fmla="*/ 91863 h 1320601"/>
                <a:gd name="connsiteX2" fmla="*/ 2257738 w 2349601"/>
                <a:gd name="connsiteY2" fmla="*/ 0 h 1320601"/>
                <a:gd name="connsiteX3" fmla="*/ 0 w 2349601"/>
                <a:gd name="connsiteY3" fmla="*/ 0 h 1320601"/>
                <a:gd name="connsiteX4" fmla="*/ 0 w 2349601"/>
                <a:gd name="connsiteY4" fmla="*/ 0 h 1320601"/>
                <a:gd name="connsiteX5" fmla="*/ 0 w 2349601"/>
                <a:gd name="connsiteY5" fmla="*/ 0 h 1320601"/>
                <a:gd name="connsiteX6" fmla="*/ 0 w 2349601"/>
                <a:gd name="connsiteY6" fmla="*/ 459317 h 1320601"/>
                <a:gd name="connsiteX7" fmla="*/ 91863 w 2349601"/>
                <a:gd name="connsiteY7" fmla="*/ 551180 h 1320601"/>
                <a:gd name="connsiteX8" fmla="*/ 91863 w 2349601"/>
                <a:gd name="connsiteY8" fmla="*/ 1320601 h 132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9601" h="1320601">
                  <a:moveTo>
                    <a:pt x="2349602" y="551180"/>
                  </a:moveTo>
                  <a:lnTo>
                    <a:pt x="2349602" y="91863"/>
                  </a:lnTo>
                  <a:lnTo>
                    <a:pt x="225773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59317"/>
                  </a:lnTo>
                  <a:lnTo>
                    <a:pt x="91863" y="551180"/>
                  </a:lnTo>
                  <a:lnTo>
                    <a:pt x="91863" y="1320601"/>
                  </a:lnTo>
                </a:path>
              </a:pathLst>
            </a:custGeom>
            <a:noFill/>
            <a:ln w="1905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Shape10">
              <a:extLst>
                <a:ext uri="{FF2B5EF4-FFF2-40B4-BE49-F238E27FC236}">
                  <a16:creationId xmlns:a16="http://schemas.microsoft.com/office/drawing/2014/main" id="{450159DF-3FE8-2E69-4985-129756C1F712}"/>
                </a:ext>
              </a:extLst>
            </p:cNvPr>
            <p:cNvSpPr/>
            <p:nvPr/>
          </p:nvSpPr>
          <p:spPr>
            <a:xfrm>
              <a:off x="3309695" y="5914394"/>
              <a:ext cx="410206" cy="410206"/>
            </a:xfrm>
            <a:prstGeom prst="rect">
              <a:avLst/>
            </a:prstGeom>
            <a:gradFill>
              <a:gsLst>
                <a:gs pos="5000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/>
              <a:r>
                <a:rPr lang="zh-CN" altLang="en-US" sz="1800" b="1" dirty="0">
                  <a:solidFill>
                    <a:schemeClr val="lt1"/>
                  </a:solidFill>
                  <a:latin typeface="Arial"/>
                  <a:ea typeface="Arial"/>
                </a:rPr>
                <a:t>6</a:t>
              </a:r>
              <a:endParaRPr lang="zh-CN" altLang="en-US" dirty="0"/>
            </a:p>
          </p:txBody>
        </p:sp>
        <p:sp>
          <p:nvSpPr>
            <p:cNvPr id="51" name="Bullet10">
              <a:extLst>
                <a:ext uri="{FF2B5EF4-FFF2-40B4-BE49-F238E27FC236}">
                  <a16:creationId xmlns:a16="http://schemas.microsoft.com/office/drawing/2014/main" id="{5C180871-1C13-88A1-B03D-25582DD85A1A}"/>
                </a:ext>
              </a:extLst>
            </p:cNvPr>
            <p:cNvSpPr txBox="1"/>
            <p:nvPr/>
          </p:nvSpPr>
          <p:spPr>
            <a:xfrm>
              <a:off x="3423293" y="4877457"/>
              <a:ext cx="2566878" cy="50535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收入表(income_record)</a:t>
              </a:r>
            </a:p>
          </p:txBody>
        </p:sp>
        <p:sp>
          <p:nvSpPr>
            <p:cNvPr id="52" name="Text10">
              <a:extLst>
                <a:ext uri="{FF2B5EF4-FFF2-40B4-BE49-F238E27FC236}">
                  <a16:creationId xmlns:a16="http://schemas.microsoft.com/office/drawing/2014/main" id="{60461C6F-EF2A-3B40-6968-E9986F9DD429}"/>
                </a:ext>
              </a:extLst>
            </p:cNvPr>
            <p:cNvSpPr/>
            <p:nvPr/>
          </p:nvSpPr>
          <p:spPr>
            <a:xfrm>
              <a:off x="3719950" y="5322785"/>
              <a:ext cx="2385830" cy="505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Arial"/>
                  <a:ea typeface="Arial"/>
                </a:rPr>
                <a:t>每笔支付生成一条收入记录，记录到账时间record_date、金额amount、所属科室dept_id与责任医生doctor_id。</a:t>
              </a:r>
              <a:endParaRPr lang="zh-CN" altLang="en-US" dirty="0"/>
            </a:p>
          </p:txBody>
        </p:sp>
      </p:grpSp>
      <p:sp>
        <p:nvSpPr>
          <p:cNvPr id="74" name="文本框"/>
          <p:cNvSpPr txBox="1"/>
          <p:nvPr/>
        </p:nvSpPr>
        <p:spPr>
          <a:xfrm>
            <a:off x="6350823" y="2281718"/>
            <a:ext cx="2231804" cy="251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>
              <a:lnSpc>
                <a:spcPct val="120000"/>
              </a:lnSpc>
            </a:pPr>
            <a:r>
              <a:rPr lang="zh-CN" altLang="en-US" sz="1400" b="0" dirty="0">
                <a:solidFill>
                  <a:schemeClr val="accent1"/>
                </a:solidFill>
              </a:rPr>
              <a:t>财务信息管理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账单→就诊：账单表外键引用visit_id确保一个账单对应一次就诊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</a:rPr>
              <a:t>收入表：收入表引用bill_id、dept_id、emp_id保证收入准确对应账单、科室以及对应的员工</a:t>
            </a:r>
            <a:endParaRPr lang="zh-CN" altLang="en-US" dirty="0"/>
          </a:p>
          <a:p>
            <a:pPr marL="0" marR="0" lvl="0" indent="0" algn="l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75" name="组合 56">
            <a:extLst>
              <a:ext uri="{FF2B5EF4-FFF2-40B4-BE49-F238E27FC236}">
                <a16:creationId xmlns:a16="http://schemas.microsoft.com/office/drawing/2014/main" id="{EA405281-9FBC-2146-5AB2-40BC899E9D4C}"/>
              </a:ext>
            </a:extLst>
          </p:cNvPr>
          <p:cNvGrpSpPr/>
          <p:nvPr/>
        </p:nvGrpSpPr>
        <p:grpSpPr>
          <a:xfrm>
            <a:off x="550652" y="1028796"/>
            <a:ext cx="2689126" cy="1442723"/>
            <a:chOff x="553795" y="1668777"/>
            <a:chExt cx="2689126" cy="1442723"/>
          </a:xfrm>
        </p:grpSpPr>
        <p:sp>
          <p:nvSpPr>
            <p:cNvPr id="7" name="ComponentBackground1">
              <a:extLst>
                <a:ext uri="{FF2B5EF4-FFF2-40B4-BE49-F238E27FC236}">
                  <a16:creationId xmlns:a16="http://schemas.microsoft.com/office/drawing/2014/main" id="{F3F9AB22-6E47-4162-C7D7-2C60F1B59C8B}"/>
                </a:ext>
              </a:extLst>
            </p:cNvPr>
            <p:cNvSpPr/>
            <p:nvPr/>
          </p:nvSpPr>
          <p:spPr>
            <a:xfrm>
              <a:off x="660400" y="1668778"/>
              <a:ext cx="2566878" cy="1442722"/>
            </a:xfrm>
            <a:custGeom>
              <a:avLst/>
              <a:gdLst>
                <a:gd name="connsiteX0" fmla="*/ 2349602 w 2349601"/>
                <a:gd name="connsiteY0" fmla="*/ 551180 h 1320601"/>
                <a:gd name="connsiteX1" fmla="*/ 2349602 w 2349601"/>
                <a:gd name="connsiteY1" fmla="*/ 91863 h 1320601"/>
                <a:gd name="connsiteX2" fmla="*/ 2257738 w 2349601"/>
                <a:gd name="connsiteY2" fmla="*/ 0 h 1320601"/>
                <a:gd name="connsiteX3" fmla="*/ 0 w 2349601"/>
                <a:gd name="connsiteY3" fmla="*/ 0 h 1320601"/>
                <a:gd name="connsiteX4" fmla="*/ 0 w 2349601"/>
                <a:gd name="connsiteY4" fmla="*/ 0 h 1320601"/>
                <a:gd name="connsiteX5" fmla="*/ 0 w 2349601"/>
                <a:gd name="connsiteY5" fmla="*/ 0 h 1320601"/>
                <a:gd name="connsiteX6" fmla="*/ 0 w 2349601"/>
                <a:gd name="connsiteY6" fmla="*/ 459317 h 1320601"/>
                <a:gd name="connsiteX7" fmla="*/ 91863 w 2349601"/>
                <a:gd name="connsiteY7" fmla="*/ 551180 h 1320601"/>
                <a:gd name="connsiteX8" fmla="*/ 91863 w 2349601"/>
                <a:gd name="connsiteY8" fmla="*/ 1320601 h 132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9601" h="1320601">
                  <a:moveTo>
                    <a:pt x="2349602" y="551180"/>
                  </a:moveTo>
                  <a:lnTo>
                    <a:pt x="2349602" y="91863"/>
                  </a:lnTo>
                  <a:lnTo>
                    <a:pt x="225773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59317"/>
                  </a:lnTo>
                  <a:lnTo>
                    <a:pt x="91863" y="551180"/>
                  </a:lnTo>
                  <a:lnTo>
                    <a:pt x="91863" y="1320601"/>
                  </a:lnTo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Bullet1">
              <a:extLst>
                <a:ext uri="{FF2B5EF4-FFF2-40B4-BE49-F238E27FC236}">
                  <a16:creationId xmlns:a16="http://schemas.microsoft.com/office/drawing/2014/main" id="{CB0547C5-106A-AFB4-3C0D-BC37453DB210}"/>
                </a:ext>
              </a:extLst>
            </p:cNvPr>
            <p:cNvSpPr txBox="1"/>
            <p:nvPr/>
          </p:nvSpPr>
          <p:spPr>
            <a:xfrm>
              <a:off x="660400" y="1668777"/>
              <a:ext cx="2566878" cy="50535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科室表(department)</a:t>
              </a:r>
            </a:p>
          </p:txBody>
        </p:sp>
        <p:sp>
          <p:nvSpPr>
            <p:cNvPr id="22" name="Shape1">
              <a:extLst>
                <a:ext uri="{FF2B5EF4-FFF2-40B4-BE49-F238E27FC236}">
                  <a16:creationId xmlns:a16="http://schemas.microsoft.com/office/drawing/2014/main" id="{CCEE489A-BF0C-C9D0-3A4E-0B85C1BE32B1}"/>
                </a:ext>
              </a:extLst>
            </p:cNvPr>
            <p:cNvSpPr/>
            <p:nvPr/>
          </p:nvSpPr>
          <p:spPr>
            <a:xfrm>
              <a:off x="553795" y="2701294"/>
              <a:ext cx="410206" cy="410206"/>
            </a:xfrm>
            <a:prstGeom prst="rect">
              <a:avLst/>
            </a:prstGeom>
            <a:gradFill flip="none" rotWithShape="1">
              <a:gsLst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/>
              <a:r>
                <a:rPr lang="zh-CN" altLang="en-US" sz="1800" b="1" dirty="0">
                  <a:solidFill>
                    <a:schemeClr val="lt1"/>
                  </a:solidFill>
                  <a:latin typeface="Arial"/>
                  <a:ea typeface="Arial"/>
                </a:rPr>
                <a:t>1</a:t>
              </a:r>
              <a:endParaRPr lang="zh-CN" altLang="en-US" dirty="0"/>
            </a:p>
          </p:txBody>
        </p:sp>
        <p:sp>
          <p:nvSpPr>
            <p:cNvPr id="34" name="Text1">
              <a:extLst>
                <a:ext uri="{FF2B5EF4-FFF2-40B4-BE49-F238E27FC236}">
                  <a16:creationId xmlns:a16="http://schemas.microsoft.com/office/drawing/2014/main" id="{914435BA-52A7-3104-9D1D-CBFDC7CCEA02}"/>
                </a:ext>
              </a:extLst>
            </p:cNvPr>
            <p:cNvSpPr/>
            <p:nvPr/>
          </p:nvSpPr>
          <p:spPr>
            <a:xfrm>
              <a:off x="857091" y="2174132"/>
              <a:ext cx="2385830" cy="505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包含dept_id主键、dept_name唯一名称、描述字段description及创建时间戳created_at，支持模糊查询与分类统计。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7e0d0cd-df57-4896-a869-e9ac9b899295.source.6.zh-Hans.pptx">
            <a:extLst>
              <a:ext uri="{FF2B5EF4-FFF2-40B4-BE49-F238E27FC236}">
                <a16:creationId xmlns:a16="http://schemas.microsoft.com/office/drawing/2014/main" id="{987EF0DC-BDE9-722F-35E5-FDEEF2B987EE}"/>
              </a:ext>
            </a:extLst>
          </p:cNvPr>
          <p:cNvGrpSpPr/>
          <p:nvPr/>
        </p:nvGrpSpPr>
        <p:grpSpPr>
          <a:xfrm>
            <a:off x="0" y="1130300"/>
            <a:ext cx="11518900" cy="5727701"/>
            <a:chOff x="0" y="1130300"/>
            <a:chExt cx="11518900" cy="5727701"/>
          </a:xfrm>
        </p:grpSpPr>
        <p:sp>
          <p:nvSpPr>
            <p:cNvPr id="69" name="C">
              <a:extLst>
                <a:ext uri="{FF2B5EF4-FFF2-40B4-BE49-F238E27FC236}">
                  <a16:creationId xmlns:a16="http://schemas.microsoft.com/office/drawing/2014/main" id="{3544E36E-B0C4-1D1A-6C0A-0A0840098AA4}"/>
                </a:ext>
              </a:extLst>
            </p:cNvPr>
            <p:cNvSpPr>
              <a:spLocks/>
            </p:cNvSpPr>
            <p:nvPr/>
          </p:nvSpPr>
          <p:spPr>
            <a:xfrm>
              <a:off x="1968500" y="1130300"/>
              <a:ext cx="9550400" cy="50038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0" name="Title">
              <a:extLst>
                <a:ext uri="{FF2B5EF4-FFF2-40B4-BE49-F238E27FC236}">
                  <a16:creationId xmlns:a16="http://schemas.microsoft.com/office/drawing/2014/main" id="{70D2C887-ED68-B375-30DF-3727E5FE64F1}"/>
                </a:ext>
              </a:extLst>
            </p:cNvPr>
            <p:cNvSpPr txBox="1"/>
            <p:nvPr/>
          </p:nvSpPr>
          <p:spPr>
            <a:xfrm>
              <a:off x="660400" y="2698515"/>
              <a:ext cx="2641677" cy="1867370"/>
            </a:xfrm>
            <a:prstGeom prst="rect">
              <a:avLst/>
            </a:prstGeom>
            <a:solidFill>
              <a:schemeClr val="accent1">
                <a:lumMod val="75000"/>
                <a:alpha val="9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FFFFF"/>
                  </a:solidFill>
                  <a:cs typeface="+mn-ea"/>
                </a:defRPr>
              </a:lvl1pPr>
            </a:lstStyle>
            <a:p>
              <a:pPr marL="0" marR="0" lvl="0" indent="0" algn="l"/>
              <a:r>
                <a:rPr lang="zh-CN" altLang="en-US" sz="2400" b="1" dirty="0">
                  <a:solidFill>
                    <a:srgbClr val="FFFFFF"/>
                  </a:solidFill>
                </a:rPr>
                <a:t>多重机制保障数据准确可靠</a:t>
              </a:r>
              <a:endParaRPr lang="zh-CN" altLang="en-US" dirty="0"/>
            </a:p>
          </p:txBody>
        </p:sp>
        <p:grpSp>
          <p:nvGrpSpPr>
            <p:cNvPr id="3" name="组合 1">
              <a:extLst>
                <a:ext uri="{FF2B5EF4-FFF2-40B4-BE49-F238E27FC236}">
                  <a16:creationId xmlns:a16="http://schemas.microsoft.com/office/drawing/2014/main" id="{8710FC61-BAA0-D5F9-4E00-06DFE2E03435}"/>
                </a:ext>
              </a:extLst>
            </p:cNvPr>
            <p:cNvGrpSpPr/>
            <p:nvPr/>
          </p:nvGrpSpPr>
          <p:grpSpPr>
            <a:xfrm>
              <a:off x="3597223" y="1315721"/>
              <a:ext cx="3813863" cy="1427396"/>
              <a:chOff x="3597223" y="1315721"/>
              <a:chExt cx="3813863" cy="1427396"/>
            </a:xfrm>
          </p:grpSpPr>
          <p:sp>
            <p:nvSpPr>
              <p:cNvPr id="81" name="Text1">
                <a:extLst>
                  <a:ext uri="{FF2B5EF4-FFF2-40B4-BE49-F238E27FC236}">
                    <a16:creationId xmlns:a16="http://schemas.microsoft.com/office/drawing/2014/main" id="{9A0CD2FC-1210-80AA-919E-D5D771DF6E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7223" y="1815021"/>
                <a:ext cx="3813863" cy="92809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科室/诊室/排班/就诊/账单/收入记录均设置外键和唯一键（如visit.patient_id、bill.visit_id），关键字段如visit.appt_id、room.room_id等设置UNIQUE索引。</a:t>
                </a:r>
                <a:endParaRPr lang="zh-CN" altLang="en-US" dirty="0"/>
              </a:p>
            </p:txBody>
          </p:sp>
          <p:sp>
            <p:nvSpPr>
              <p:cNvPr id="82" name="Bullet1">
                <a:extLst>
                  <a:ext uri="{FF2B5EF4-FFF2-40B4-BE49-F238E27FC236}">
                    <a16:creationId xmlns:a16="http://schemas.microsoft.com/office/drawing/2014/main" id="{20789B7C-1DE0-8954-E24D-CE433B4A92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7223" y="1315721"/>
                <a:ext cx="3813863" cy="499301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外键与唯一性约束</a:t>
                </a:r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DDD911E-F1D6-D425-35F6-7A844788DDF5}"/>
                </a:ext>
              </a:extLst>
            </p:cNvPr>
            <p:cNvGrpSpPr/>
            <p:nvPr/>
          </p:nvGrpSpPr>
          <p:grpSpPr>
            <a:xfrm>
              <a:off x="3526182" y="2925646"/>
              <a:ext cx="3813863" cy="1413306"/>
              <a:chOff x="3597223" y="2943902"/>
              <a:chExt cx="3813863" cy="1413306"/>
            </a:xfrm>
          </p:grpSpPr>
          <p:sp>
            <p:nvSpPr>
              <p:cNvPr id="83" name="Text2">
                <a:extLst>
                  <a:ext uri="{FF2B5EF4-FFF2-40B4-BE49-F238E27FC236}">
                    <a16:creationId xmlns:a16="http://schemas.microsoft.com/office/drawing/2014/main" id="{008A5ED0-D781-E23C-ABEC-EAAE4B903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7223" y="3429112"/>
                <a:ext cx="3813863" cy="92809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系统通过状态机控制流程顺序，例如预约只能从“待确认”→“已确认”→“已完成”，禁止逆向或越级变更。</a:t>
                </a:r>
                <a:endParaRPr lang="en-US" dirty="0"/>
              </a:p>
            </p:txBody>
          </p:sp>
          <p:sp>
            <p:nvSpPr>
              <p:cNvPr id="84" name="Bullet2">
                <a:extLst>
                  <a:ext uri="{FF2B5EF4-FFF2-40B4-BE49-F238E27FC236}">
                    <a16:creationId xmlns:a16="http://schemas.microsoft.com/office/drawing/2014/main" id="{892B3CD9-062A-77B8-8B33-40119328B9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7223" y="2943902"/>
                <a:ext cx="3813863" cy="499301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状态流转控制</a:t>
                </a:r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0CEC07B-C7A5-61F4-01DC-E05DDB4EF545}"/>
                </a:ext>
              </a:extLst>
            </p:cNvPr>
            <p:cNvGrpSpPr/>
            <p:nvPr/>
          </p:nvGrpSpPr>
          <p:grpSpPr>
            <a:xfrm>
              <a:off x="3597223" y="4379598"/>
              <a:ext cx="3813863" cy="1427398"/>
              <a:chOff x="3597223" y="4572083"/>
              <a:chExt cx="3813863" cy="1427398"/>
            </a:xfrm>
          </p:grpSpPr>
          <p:sp>
            <p:nvSpPr>
              <p:cNvPr id="85" name="Text3">
                <a:extLst>
                  <a:ext uri="{FF2B5EF4-FFF2-40B4-BE49-F238E27FC236}">
                    <a16:creationId xmlns:a16="http://schemas.microsoft.com/office/drawing/2014/main" id="{C021CC93-5A4F-942D-BFB0-99BAEF4E20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7223" y="5071385"/>
                <a:ext cx="3813863" cy="92809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在创建就诊或签到时，自动检查对应排班的current_patients &lt; max_patients，超出则拒绝操作；在同一事务内进行递增。</a:t>
                </a:r>
                <a:endParaRPr lang="zh-CN" altLang="en-US" dirty="0"/>
              </a:p>
            </p:txBody>
          </p:sp>
          <p:sp>
            <p:nvSpPr>
              <p:cNvPr id="86" name="Bullet3">
                <a:extLst>
                  <a:ext uri="{FF2B5EF4-FFF2-40B4-BE49-F238E27FC236}">
                    <a16:creationId xmlns:a16="http://schemas.microsoft.com/office/drawing/2014/main" id="{DE953B49-9E6F-5484-B1EB-4C25700487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7223" y="4572083"/>
                <a:ext cx="3813863" cy="499301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容量校验</a:t>
                </a:r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A2B2967-9AFA-E858-83ED-312CBA2556E9}"/>
                </a:ext>
              </a:extLst>
            </p:cNvPr>
            <p:cNvGrpSpPr/>
            <p:nvPr/>
          </p:nvGrpSpPr>
          <p:grpSpPr>
            <a:xfrm>
              <a:off x="7564067" y="1315671"/>
              <a:ext cx="3813863" cy="1427396"/>
              <a:chOff x="7564067" y="1315721"/>
              <a:chExt cx="3813863" cy="1427396"/>
            </a:xfrm>
          </p:grpSpPr>
          <p:sp>
            <p:nvSpPr>
              <p:cNvPr id="91" name="Text4">
                <a:extLst>
                  <a:ext uri="{FF2B5EF4-FFF2-40B4-BE49-F238E27FC236}">
                    <a16:creationId xmlns:a16="http://schemas.microsoft.com/office/drawing/2014/main" id="{BC62CCD9-0B14-EBC0-B4E1-006F0369EB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4067" y="1815021"/>
                <a:ext cx="3813863" cy="92809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账单表操作时验证 total_amount = insurance_amount + self_pay_amount，支付时同步更新pay_time并使用触发器触发收入记录插入。</a:t>
                </a:r>
                <a:endParaRPr lang="zh-CN" altLang="en-US" dirty="0"/>
              </a:p>
            </p:txBody>
          </p:sp>
          <p:sp>
            <p:nvSpPr>
              <p:cNvPr id="92" name="Bullet4">
                <a:extLst>
                  <a:ext uri="{FF2B5EF4-FFF2-40B4-BE49-F238E27FC236}">
                    <a16:creationId xmlns:a16="http://schemas.microsoft.com/office/drawing/2014/main" id="{5994C3BE-2CD6-1FCA-E70C-576E98C3BF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4067" y="1315721"/>
                <a:ext cx="3813863" cy="499301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金额一致性校验</a:t>
                </a:r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610DE23-5BFF-D015-E684-5ED4FB6DE316}"/>
                </a:ext>
              </a:extLst>
            </p:cNvPr>
            <p:cNvGrpSpPr/>
            <p:nvPr/>
          </p:nvGrpSpPr>
          <p:grpSpPr>
            <a:xfrm>
              <a:off x="7564067" y="2952205"/>
              <a:ext cx="3813863" cy="1427395"/>
              <a:chOff x="7564067" y="2943902"/>
              <a:chExt cx="3813863" cy="1427395"/>
            </a:xfrm>
          </p:grpSpPr>
          <p:sp>
            <p:nvSpPr>
              <p:cNvPr id="93" name="Text5">
                <a:extLst>
                  <a:ext uri="{FF2B5EF4-FFF2-40B4-BE49-F238E27FC236}">
                    <a16:creationId xmlns:a16="http://schemas.microsoft.com/office/drawing/2014/main" id="{AAFC9E92-751B-23E9-5137-96C2EAA47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4067" y="3443201"/>
                <a:ext cx="3813863" cy="928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预约签到：更新预约表 → 就诊表创建新记录 → 更新排班表</a:t>
                </a:r>
                <a:endParaRPr lang="zh-CN" altLang="en-US" dirty="0"/>
              </a:p>
              <a:p>
                <a:pPr marL="0" marR="0" lvl="0" indent="0" algn="l">
                  <a:lnSpc>
                    <a:spcPct val="120000"/>
                  </a:lnSpc>
                </a:pPr>
                <a:endParaRPr lang="zh-CN" altLang="en-US" dirty="0"/>
              </a:p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缴费结账：更新账单表 → 更新就诊状态表 → 更新收入表</a:t>
                </a:r>
                <a:endParaRPr lang="zh-CN" altLang="en-US" dirty="0"/>
              </a:p>
            </p:txBody>
          </p:sp>
          <p:sp>
            <p:nvSpPr>
              <p:cNvPr id="94" name="Bullet5">
                <a:extLst>
                  <a:ext uri="{FF2B5EF4-FFF2-40B4-BE49-F238E27FC236}">
                    <a16:creationId xmlns:a16="http://schemas.microsoft.com/office/drawing/2014/main" id="{0D1248A2-2E68-8697-624B-FD5A83DA6F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4067" y="2943902"/>
                <a:ext cx="3813863" cy="499301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关键事务操作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371" y="115626"/>
            <a:ext cx="10717412" cy="835367"/>
          </a:xfrm>
        </p:spPr>
        <p:txBody>
          <a:bodyPr>
            <a:noAutofit/>
          </a:bodyPr>
          <a:lstStyle/>
          <a:p>
            <a:pPr marL="0" marR="0" lvl="0" indent="0" algn="l">
              <a:lnSpc>
                <a:spcPct val="100000"/>
              </a:lnSpc>
            </a:pPr>
            <a:r>
              <a:rPr lang="zh-CN" altLang="en-US" sz="32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数据一致性与完整性约束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marL="0" marR="0" lvl="0" indent="0" algn="ctr">
              <a:lnSpc>
                <a:spcPct val="100000"/>
              </a:lnSpc>
            </a:pPr>
            <a:r>
              <a:rPr lang="zh-CN" altLang="en-US" sz="44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项目结构与功能实现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/>
        <p:txBody>
          <a:bodyPr>
            <a:normAutofit/>
          </a:bodyPr>
          <a:lstStyle/>
          <a:p>
            <a:pPr marL="0" marR="0" lvl="0" indent="0"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清晰、可维护、易协作的项目组织架构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3379D-547C-B414-D918-26AC64EC8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9E27ABB-871F-DE16-5DD7-469A1BDAE1B5}"/>
              </a:ext>
            </a:extLst>
          </p:cNvPr>
          <p:cNvGrpSpPr/>
          <p:nvPr/>
        </p:nvGrpSpPr>
        <p:grpSpPr>
          <a:xfrm>
            <a:off x="26443" y="-1413681"/>
            <a:ext cx="12192000" cy="8273854"/>
            <a:chOff x="26443" y="-1413681"/>
            <a:chExt cx="12192000" cy="8273854"/>
          </a:xfrm>
        </p:grpSpPr>
        <p:cxnSp>
          <p:nvCxnSpPr>
            <p:cNvPr id="181" name="S">
              <a:extLst>
                <a:ext uri="{FF2B5EF4-FFF2-40B4-BE49-F238E27FC236}">
                  <a16:creationId xmlns:a16="http://schemas.microsoft.com/office/drawing/2014/main" id="{7E4E9F9D-6FE7-A1B2-2391-BD94F2C2821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1" y="1863933"/>
              <a:ext cx="0" cy="433180"/>
            </a:xfrm>
            <a:prstGeom prst="straightConnector1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连接符: 肘形 147">
              <a:extLst>
                <a:ext uri="{FF2B5EF4-FFF2-40B4-BE49-F238E27FC236}">
                  <a16:creationId xmlns:a16="http://schemas.microsoft.com/office/drawing/2014/main" id="{FB5DE651-07F6-D62A-70E1-D882DC1CB949}"/>
                </a:ext>
              </a:extLst>
            </p:cNvPr>
            <p:cNvCxnSpPr>
              <a:cxnSpLocks/>
              <a:stCxn id="3" idx="0"/>
              <a:endCxn id="10" idx="0"/>
            </p:cNvCxnSpPr>
            <p:nvPr/>
          </p:nvCxnSpPr>
          <p:spPr>
            <a:xfrm rot="5400000" flipH="1" flipV="1">
              <a:off x="6088310" y="-1413681"/>
              <a:ext cx="619" cy="8273854"/>
            </a:xfrm>
            <a:prstGeom prst="bentConnector3">
              <a:avLst>
                <a:gd name="adj1" fmla="val 68831826"/>
              </a:avLst>
            </a:prstGeom>
            <a:ln w="12700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">
              <a:extLst>
                <a:ext uri="{FF2B5EF4-FFF2-40B4-BE49-F238E27FC236}">
                  <a16:creationId xmlns:a16="http://schemas.microsoft.com/office/drawing/2014/main" id="{815C4DA7-3F80-C77C-1F6C-1E2CEDE3DCC5}"/>
                </a:ext>
              </a:extLst>
            </p:cNvPr>
            <p:cNvCxnSpPr>
              <a:cxnSpLocks/>
            </p:cNvCxnSpPr>
            <p:nvPr/>
          </p:nvCxnSpPr>
          <p:spPr>
            <a:xfrm>
              <a:off x="4701048" y="2297113"/>
              <a:ext cx="0" cy="425823"/>
            </a:xfrm>
            <a:prstGeom prst="straightConnector1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">
              <a:extLst>
                <a:ext uri="{FF2B5EF4-FFF2-40B4-BE49-F238E27FC236}">
                  <a16:creationId xmlns:a16="http://schemas.microsoft.com/office/drawing/2014/main" id="{C6C76EAC-DB56-C811-9F99-9AE672CCC295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456947" y="2297113"/>
              <a:ext cx="1" cy="425823"/>
            </a:xfrm>
            <a:prstGeom prst="straightConnector1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ctureMisc1">
              <a:extLst>
                <a:ext uri="{FF2B5EF4-FFF2-40B4-BE49-F238E27FC236}">
                  <a16:creationId xmlns:a16="http://schemas.microsoft.com/office/drawing/2014/main" id="{C11535F1-1754-A1D7-A6F9-896664F89A27}"/>
                </a:ext>
              </a:extLst>
            </p:cNvPr>
            <p:cNvSpPr/>
            <p:nvPr/>
          </p:nvSpPr>
          <p:spPr>
            <a:xfrm>
              <a:off x="26443" y="5283438"/>
              <a:ext cx="12192000" cy="1574562"/>
            </a:xfrm>
            <a:custGeom>
              <a:avLst/>
              <a:gdLst>
                <a:gd name="connsiteX0" fmla="*/ 0 w 12192000"/>
                <a:gd name="connsiteY0" fmla="*/ 0 h 1130301"/>
                <a:gd name="connsiteX1" fmla="*/ 12192000 w 12192000"/>
                <a:gd name="connsiteY1" fmla="*/ 0 h 1130301"/>
                <a:gd name="connsiteX2" fmla="*/ 12192000 w 12192000"/>
                <a:gd name="connsiteY2" fmla="*/ 1130301 h 1130301"/>
                <a:gd name="connsiteX3" fmla="*/ 0 w 12192000"/>
                <a:gd name="connsiteY3" fmla="*/ 1130301 h 113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130301">
                  <a:moveTo>
                    <a:pt x="0" y="0"/>
                  </a:moveTo>
                  <a:lnTo>
                    <a:pt x="12192000" y="0"/>
                  </a:lnTo>
                  <a:lnTo>
                    <a:pt x="12192000" y="1130301"/>
                  </a:lnTo>
                  <a:lnTo>
                    <a:pt x="0" y="1130301"/>
                  </a:ln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53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6309" t="-115083" r="4" b="-21648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4" name="Title">
              <a:extLst>
                <a:ext uri="{FF2B5EF4-FFF2-40B4-BE49-F238E27FC236}">
                  <a16:creationId xmlns:a16="http://schemas.microsoft.com/office/drawing/2014/main" id="{32ACD21D-B4B3-1BC4-E194-7C228CD1EDA1}"/>
                </a:ext>
              </a:extLst>
            </p:cNvPr>
            <p:cNvSpPr txBox="1">
              <a:spLocks/>
            </p:cNvSpPr>
            <p:nvPr/>
          </p:nvSpPr>
          <p:spPr>
            <a:xfrm>
              <a:off x="666750" y="1130301"/>
              <a:ext cx="10858500" cy="733632"/>
            </a:xfrm>
            <a:prstGeom prst="rect">
              <a:avLst/>
            </a:prstGeom>
            <a:solidFill>
              <a:schemeClr val="accent1">
                <a:lumMod val="75000"/>
                <a:alpha val="9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FFFFF"/>
                  </a:solidFill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FFFFFF"/>
                  </a:solidFill>
                  <a:sym typeface="+mn-lt"/>
                </a:rPr>
                <a:t>分层组织前后端与数据库资源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08DB370-B025-A271-997B-29B5EE9ED5F4}"/>
                </a:ext>
              </a:extLst>
            </p:cNvPr>
            <p:cNvGrpSpPr/>
            <p:nvPr/>
          </p:nvGrpSpPr>
          <p:grpSpPr>
            <a:xfrm>
              <a:off x="660398" y="2723555"/>
              <a:ext cx="2582581" cy="2559262"/>
              <a:chOff x="660398" y="2723555"/>
              <a:chExt cx="2582581" cy="2559262"/>
            </a:xfrm>
          </p:grpSpPr>
          <p:sp>
            <p:nvSpPr>
              <p:cNvPr id="19" name="ComponentBackground1">
                <a:extLst>
                  <a:ext uri="{FF2B5EF4-FFF2-40B4-BE49-F238E27FC236}">
                    <a16:creationId xmlns:a16="http://schemas.microsoft.com/office/drawing/2014/main" id="{2D26266B-1F61-5DED-B76C-1FA3DAA5EA21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60398" y="2934320"/>
                <a:ext cx="2582581" cy="2348497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/>
              <a:p>
                <a:endParaRPr lang="en-US" altLang="zh-CN" b="1" dirty="0">
                  <a:cs typeface="+mn-ea"/>
                  <a:sym typeface="+mn-lt"/>
                </a:endParaRPr>
              </a:p>
            </p:txBody>
          </p:sp>
          <p:sp>
            <p:nvSpPr>
              <p:cNvPr id="20" name="Bullet1">
                <a:extLst>
                  <a:ext uri="{FF2B5EF4-FFF2-40B4-BE49-F238E27FC236}">
                    <a16:creationId xmlns:a16="http://schemas.microsoft.com/office/drawing/2014/main" id="{D47CB2C0-3D9F-F95D-A41E-753265215D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947" y="3240470"/>
                <a:ext cx="2503489" cy="8116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de-DE" altLang="zh-CN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后端目录结构</a:t>
                </a:r>
              </a:p>
            </p:txBody>
          </p:sp>
          <p:sp>
            <p:nvSpPr>
              <p:cNvPr id="21" name="Text1">
                <a:extLst>
                  <a:ext uri="{FF2B5EF4-FFF2-40B4-BE49-F238E27FC236}">
                    <a16:creationId xmlns:a16="http://schemas.microsoft.com/office/drawing/2014/main" id="{0F8B4DBE-C3D3-C713-0C22-A16F60B5C4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996" y="3689199"/>
                <a:ext cx="2503489" cy="1090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sz="1200" i="0" u="none" strike="noStrike" kern="1200" cap="none" spc="0" normalizeH="0" baseline="0" noProof="0" dirty="0">
                    <a:solidFill>
                      <a:schemeClr val="tx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backend/app下分为__init__.py（初始化）、config.py（配置）、models（模型定义）、api（路由接口）、services（业务逻辑）、utils（工具函数）。</a:t>
                </a:r>
              </a:p>
            </p:txBody>
          </p:sp>
          <p:sp>
            <p:nvSpPr>
              <p:cNvPr id="3" name="IconBackground1">
                <a:extLst>
                  <a:ext uri="{FF2B5EF4-FFF2-40B4-BE49-F238E27FC236}">
                    <a16:creationId xmlns:a16="http://schemas.microsoft.com/office/drawing/2014/main" id="{3EC5CB10-C6F8-60EA-D7DD-B969D312F617}"/>
                  </a:ext>
                </a:extLst>
              </p:cNvPr>
              <p:cNvSpPr/>
              <p:nvPr/>
            </p:nvSpPr>
            <p:spPr>
              <a:xfrm>
                <a:off x="1737839" y="2723555"/>
                <a:ext cx="427706" cy="427704"/>
              </a:xfrm>
              <a:prstGeom prst="rect">
                <a:avLst/>
              </a:prstGeom>
              <a:solidFill>
                <a:schemeClr val="accent1">
                  <a:lumMod val="75000"/>
                  <a:alpha val="9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5" name="Icon1">
                <a:extLst>
                  <a:ext uri="{FF2B5EF4-FFF2-40B4-BE49-F238E27FC236}">
                    <a16:creationId xmlns:a16="http://schemas.microsoft.com/office/drawing/2014/main" id="{65DE809F-933E-D456-FA53-247EDDE9CE6F}"/>
                  </a:ext>
                </a:extLst>
              </p:cNvPr>
              <p:cNvSpPr/>
              <p:nvPr/>
            </p:nvSpPr>
            <p:spPr>
              <a:xfrm>
                <a:off x="1868386" y="2810893"/>
                <a:ext cx="166610" cy="253026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94741" h="599483">
                    <a:moveTo>
                      <a:pt x="197083" y="392186"/>
                    </a:moveTo>
                    <a:cubicBezTo>
                      <a:pt x="173750" y="392186"/>
                      <a:pt x="154389" y="411520"/>
                      <a:pt x="154389" y="435315"/>
                    </a:cubicBezTo>
                    <a:cubicBezTo>
                      <a:pt x="154389" y="459111"/>
                      <a:pt x="173750" y="477949"/>
                      <a:pt x="197083" y="477949"/>
                    </a:cubicBezTo>
                    <a:cubicBezTo>
                      <a:pt x="220912" y="477949"/>
                      <a:pt x="240273" y="459111"/>
                      <a:pt x="240273" y="435315"/>
                    </a:cubicBezTo>
                    <a:cubicBezTo>
                      <a:pt x="240273" y="411520"/>
                      <a:pt x="220912" y="392186"/>
                      <a:pt x="197083" y="392186"/>
                    </a:cubicBezTo>
                    <a:close/>
                    <a:moveTo>
                      <a:pt x="197083" y="378801"/>
                    </a:moveTo>
                    <a:cubicBezTo>
                      <a:pt x="228359" y="378801"/>
                      <a:pt x="253677" y="404084"/>
                      <a:pt x="253677" y="435315"/>
                    </a:cubicBezTo>
                    <a:cubicBezTo>
                      <a:pt x="253677" y="466051"/>
                      <a:pt x="228359" y="491334"/>
                      <a:pt x="197083" y="491334"/>
                    </a:cubicBezTo>
                    <a:cubicBezTo>
                      <a:pt x="166303" y="491334"/>
                      <a:pt x="140985" y="466051"/>
                      <a:pt x="140985" y="435315"/>
                    </a:cubicBezTo>
                    <a:cubicBezTo>
                      <a:pt x="140985" y="404084"/>
                      <a:pt x="166303" y="378801"/>
                      <a:pt x="197083" y="378801"/>
                    </a:cubicBezTo>
                    <a:close/>
                    <a:moveTo>
                      <a:pt x="197122" y="329245"/>
                    </a:moveTo>
                    <a:cubicBezTo>
                      <a:pt x="139028" y="329245"/>
                      <a:pt x="91361" y="376846"/>
                      <a:pt x="91361" y="435357"/>
                    </a:cubicBezTo>
                    <a:cubicBezTo>
                      <a:pt x="91361" y="493867"/>
                      <a:pt x="139028" y="540973"/>
                      <a:pt x="197122" y="540973"/>
                    </a:cubicBezTo>
                    <a:cubicBezTo>
                      <a:pt x="255713" y="540973"/>
                      <a:pt x="303380" y="493867"/>
                      <a:pt x="303380" y="435357"/>
                    </a:cubicBezTo>
                    <a:cubicBezTo>
                      <a:pt x="303380" y="376846"/>
                      <a:pt x="255713" y="329245"/>
                      <a:pt x="197122" y="329245"/>
                    </a:cubicBezTo>
                    <a:close/>
                    <a:moveTo>
                      <a:pt x="39722" y="30743"/>
                    </a:moveTo>
                    <a:lnTo>
                      <a:pt x="39722" y="274205"/>
                    </a:lnTo>
                    <a:lnTo>
                      <a:pt x="354522" y="274205"/>
                    </a:lnTo>
                    <a:lnTo>
                      <a:pt x="354522" y="30743"/>
                    </a:lnTo>
                    <a:close/>
                    <a:moveTo>
                      <a:pt x="19861" y="0"/>
                    </a:moveTo>
                    <a:lnTo>
                      <a:pt x="374880" y="0"/>
                    </a:lnTo>
                    <a:cubicBezTo>
                      <a:pt x="385803" y="0"/>
                      <a:pt x="394741" y="8925"/>
                      <a:pt x="394741" y="19834"/>
                    </a:cubicBezTo>
                    <a:lnTo>
                      <a:pt x="394741" y="579649"/>
                    </a:lnTo>
                    <a:cubicBezTo>
                      <a:pt x="394741" y="590558"/>
                      <a:pt x="385803" y="599483"/>
                      <a:pt x="374880" y="599483"/>
                    </a:cubicBezTo>
                    <a:lnTo>
                      <a:pt x="19861" y="599483"/>
                    </a:lnTo>
                    <a:cubicBezTo>
                      <a:pt x="8938" y="599483"/>
                      <a:pt x="0" y="590558"/>
                      <a:pt x="0" y="579649"/>
                    </a:cubicBezTo>
                    <a:lnTo>
                      <a:pt x="0" y="19834"/>
                    </a:lnTo>
                    <a:cubicBezTo>
                      <a:pt x="0" y="8925"/>
                      <a:pt x="8938" y="0"/>
                      <a:pt x="198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2F62485-F146-B3DB-ACC2-C2A577694468}"/>
                </a:ext>
              </a:extLst>
            </p:cNvPr>
            <p:cNvGrpSpPr/>
            <p:nvPr/>
          </p:nvGrpSpPr>
          <p:grpSpPr>
            <a:xfrm>
              <a:off x="3419038" y="2722936"/>
              <a:ext cx="2582581" cy="2559881"/>
              <a:chOff x="3419038" y="2722936"/>
              <a:chExt cx="2582581" cy="2559881"/>
            </a:xfrm>
          </p:grpSpPr>
          <p:sp>
            <p:nvSpPr>
              <p:cNvPr id="130" name="ComponentBackground2">
                <a:extLst>
                  <a:ext uri="{FF2B5EF4-FFF2-40B4-BE49-F238E27FC236}">
                    <a16:creationId xmlns:a16="http://schemas.microsoft.com/office/drawing/2014/main" id="{13DC5031-76B6-EF9E-0B6F-F4CBBF0F648A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19038" y="2934320"/>
                <a:ext cx="2582581" cy="2348497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/>
              <a:p>
                <a:endParaRPr lang="en-US" altLang="zh-CN" b="1" dirty="0">
                  <a:cs typeface="+mn-ea"/>
                  <a:sym typeface="+mn-lt"/>
                </a:endParaRPr>
              </a:p>
            </p:txBody>
          </p:sp>
          <p:sp>
            <p:nvSpPr>
              <p:cNvPr id="131" name="Bullet2">
                <a:extLst>
                  <a:ext uri="{FF2B5EF4-FFF2-40B4-BE49-F238E27FC236}">
                    <a16:creationId xmlns:a16="http://schemas.microsoft.com/office/drawing/2014/main" id="{0CA1117B-B503-F9E0-836B-13ACCCACF9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8587" y="3240470"/>
                <a:ext cx="2503489" cy="8116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de-DE" altLang="zh-CN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前端目录规划</a:t>
                </a:r>
              </a:p>
            </p:txBody>
          </p:sp>
          <p:sp>
            <p:nvSpPr>
              <p:cNvPr id="132" name="Text2">
                <a:extLst>
                  <a:ext uri="{FF2B5EF4-FFF2-40B4-BE49-F238E27FC236}">
                    <a16:creationId xmlns:a16="http://schemas.microsoft.com/office/drawing/2014/main" id="{0D3E7EAE-8D2B-375A-4F3D-ED31474B91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9360" y="3689269"/>
                <a:ext cx="2503489" cy="1090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sz="1200" i="0" u="none" strike="noStrike" kern="1200" cap="none" spc="0" normalizeH="0" baseline="0" noProof="0" dirty="0">
                    <a:solidFill>
                      <a:schemeClr val="tx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frontend/src包含views（页面组件）、components（复用组件）、api（请求封装）、router（路由配置）、store（状态管理Vuex/Pinia）。</a:t>
                </a:r>
              </a:p>
            </p:txBody>
          </p:sp>
          <p:sp>
            <p:nvSpPr>
              <p:cNvPr id="6" name="IconBackground2">
                <a:extLst>
                  <a:ext uri="{FF2B5EF4-FFF2-40B4-BE49-F238E27FC236}">
                    <a16:creationId xmlns:a16="http://schemas.microsoft.com/office/drawing/2014/main" id="{8D1F4AD2-E1B0-837E-1999-F1D865F0F657}"/>
                  </a:ext>
                </a:extLst>
              </p:cNvPr>
              <p:cNvSpPr/>
              <p:nvPr/>
            </p:nvSpPr>
            <p:spPr>
              <a:xfrm>
                <a:off x="4487196" y="2722936"/>
                <a:ext cx="427706" cy="427704"/>
              </a:xfrm>
              <a:prstGeom prst="rect">
                <a:avLst/>
              </a:prstGeom>
              <a:solidFill>
                <a:schemeClr val="accent1">
                  <a:lumMod val="75000"/>
                  <a:alpha val="9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7" name="Icon2">
                <a:extLst>
                  <a:ext uri="{FF2B5EF4-FFF2-40B4-BE49-F238E27FC236}">
                    <a16:creationId xmlns:a16="http://schemas.microsoft.com/office/drawing/2014/main" id="{8C5FE81D-0BDD-64DF-B32A-5AFD1C1DAA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06593" y="2803710"/>
                <a:ext cx="188912" cy="266154"/>
              </a:xfrm>
              <a:custGeom>
                <a:avLst/>
                <a:gdLst>
                  <a:gd name="connsiteX0" fmla="*/ 215620 w 431240"/>
                  <a:gd name="connsiteY0" fmla="*/ 211523 h 607568"/>
                  <a:gd name="connsiteX1" fmla="*/ 229909 w 431240"/>
                  <a:gd name="connsiteY1" fmla="*/ 216931 h 607568"/>
                  <a:gd name="connsiteX2" fmla="*/ 406136 w 431240"/>
                  <a:gd name="connsiteY2" fmla="*/ 373892 h 607568"/>
                  <a:gd name="connsiteX3" fmla="*/ 413203 w 431240"/>
                  <a:gd name="connsiteY3" fmla="*/ 389849 h 607568"/>
                  <a:gd name="connsiteX4" fmla="*/ 413203 w 431240"/>
                  <a:gd name="connsiteY4" fmla="*/ 586241 h 607568"/>
                  <a:gd name="connsiteX5" fmla="*/ 391847 w 431240"/>
                  <a:gd name="connsiteY5" fmla="*/ 607568 h 607568"/>
                  <a:gd name="connsiteX6" fmla="*/ 39393 w 431240"/>
                  <a:gd name="connsiteY6" fmla="*/ 607568 h 607568"/>
                  <a:gd name="connsiteX7" fmla="*/ 18037 w 431240"/>
                  <a:gd name="connsiteY7" fmla="*/ 586241 h 607568"/>
                  <a:gd name="connsiteX8" fmla="*/ 18037 w 431240"/>
                  <a:gd name="connsiteY8" fmla="*/ 389849 h 607568"/>
                  <a:gd name="connsiteX9" fmla="*/ 25105 w 431240"/>
                  <a:gd name="connsiteY9" fmla="*/ 373892 h 607568"/>
                  <a:gd name="connsiteX10" fmla="*/ 201332 w 431240"/>
                  <a:gd name="connsiteY10" fmla="*/ 216931 h 607568"/>
                  <a:gd name="connsiteX11" fmla="*/ 215620 w 431240"/>
                  <a:gd name="connsiteY11" fmla="*/ 211523 h 607568"/>
                  <a:gd name="connsiteX12" fmla="*/ 215614 w 431240"/>
                  <a:gd name="connsiteY12" fmla="*/ 98015 h 607568"/>
                  <a:gd name="connsiteX13" fmla="*/ 355570 w 431240"/>
                  <a:gd name="connsiteY13" fmla="*/ 155881 h 607568"/>
                  <a:gd name="connsiteX14" fmla="*/ 355570 w 431240"/>
                  <a:gd name="connsiteY14" fmla="*/ 186119 h 607568"/>
                  <a:gd name="connsiteX15" fmla="*/ 340514 w 431240"/>
                  <a:gd name="connsiteY15" fmla="*/ 192412 h 607568"/>
                  <a:gd name="connsiteX16" fmla="*/ 325305 w 431240"/>
                  <a:gd name="connsiteY16" fmla="*/ 186119 h 607568"/>
                  <a:gd name="connsiteX17" fmla="*/ 215614 w 431240"/>
                  <a:gd name="connsiteY17" fmla="*/ 140685 h 607568"/>
                  <a:gd name="connsiteX18" fmla="*/ 105923 w 431240"/>
                  <a:gd name="connsiteY18" fmla="*/ 186119 h 607568"/>
                  <a:gd name="connsiteX19" fmla="*/ 75658 w 431240"/>
                  <a:gd name="connsiteY19" fmla="*/ 186119 h 607568"/>
                  <a:gd name="connsiteX20" fmla="*/ 75658 w 431240"/>
                  <a:gd name="connsiteY20" fmla="*/ 155881 h 607568"/>
                  <a:gd name="connsiteX21" fmla="*/ 215614 w 431240"/>
                  <a:gd name="connsiteY21" fmla="*/ 98015 h 607568"/>
                  <a:gd name="connsiteX22" fmla="*/ 215620 w 431240"/>
                  <a:gd name="connsiteY22" fmla="*/ 0 h 607568"/>
                  <a:gd name="connsiteX23" fmla="*/ 425018 w 431240"/>
                  <a:gd name="connsiteY23" fmla="*/ 86524 h 607568"/>
                  <a:gd name="connsiteX24" fmla="*/ 425018 w 431240"/>
                  <a:gd name="connsiteY24" fmla="*/ 116745 h 607568"/>
                  <a:gd name="connsiteX25" fmla="*/ 394753 w 431240"/>
                  <a:gd name="connsiteY25" fmla="*/ 116745 h 607568"/>
                  <a:gd name="connsiteX26" fmla="*/ 215620 w 431240"/>
                  <a:gd name="connsiteY26" fmla="*/ 42802 h 607568"/>
                  <a:gd name="connsiteX27" fmla="*/ 36487 w 431240"/>
                  <a:gd name="connsiteY27" fmla="*/ 116745 h 607568"/>
                  <a:gd name="connsiteX28" fmla="*/ 21432 w 431240"/>
                  <a:gd name="connsiteY28" fmla="*/ 123035 h 607568"/>
                  <a:gd name="connsiteX29" fmla="*/ 6222 w 431240"/>
                  <a:gd name="connsiteY29" fmla="*/ 116745 h 607568"/>
                  <a:gd name="connsiteX30" fmla="*/ 6222 w 431240"/>
                  <a:gd name="connsiteY30" fmla="*/ 86524 h 607568"/>
                  <a:gd name="connsiteX31" fmla="*/ 215620 w 431240"/>
                  <a:gd name="connsiteY31" fmla="*/ 0 h 60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31240" h="607568">
                    <a:moveTo>
                      <a:pt x="215620" y="211523"/>
                    </a:moveTo>
                    <a:cubicBezTo>
                      <a:pt x="220729" y="211523"/>
                      <a:pt x="225837" y="213326"/>
                      <a:pt x="229909" y="216931"/>
                    </a:cubicBezTo>
                    <a:lnTo>
                      <a:pt x="406136" y="373892"/>
                    </a:lnTo>
                    <a:cubicBezTo>
                      <a:pt x="410591" y="377881"/>
                      <a:pt x="413203" y="383711"/>
                      <a:pt x="413203" y="389849"/>
                    </a:cubicBezTo>
                    <a:lnTo>
                      <a:pt x="413203" y="586241"/>
                    </a:lnTo>
                    <a:cubicBezTo>
                      <a:pt x="413203" y="598055"/>
                      <a:pt x="403677" y="607568"/>
                      <a:pt x="391847" y="607568"/>
                    </a:cubicBezTo>
                    <a:lnTo>
                      <a:pt x="39393" y="607568"/>
                    </a:lnTo>
                    <a:cubicBezTo>
                      <a:pt x="27563" y="607568"/>
                      <a:pt x="18037" y="598055"/>
                      <a:pt x="18037" y="586241"/>
                    </a:cubicBezTo>
                    <a:lnTo>
                      <a:pt x="18037" y="389849"/>
                    </a:lnTo>
                    <a:cubicBezTo>
                      <a:pt x="18037" y="383711"/>
                      <a:pt x="20649" y="377881"/>
                      <a:pt x="25105" y="373892"/>
                    </a:cubicBezTo>
                    <a:lnTo>
                      <a:pt x="201332" y="216931"/>
                    </a:lnTo>
                    <a:cubicBezTo>
                      <a:pt x="205403" y="213326"/>
                      <a:pt x="210512" y="211523"/>
                      <a:pt x="215620" y="211523"/>
                    </a:cubicBezTo>
                    <a:close/>
                    <a:moveTo>
                      <a:pt x="215614" y="98015"/>
                    </a:moveTo>
                    <a:cubicBezTo>
                      <a:pt x="268462" y="98015"/>
                      <a:pt x="318238" y="118583"/>
                      <a:pt x="355570" y="155881"/>
                    </a:cubicBezTo>
                    <a:cubicBezTo>
                      <a:pt x="364019" y="164169"/>
                      <a:pt x="364019" y="177830"/>
                      <a:pt x="355570" y="186119"/>
                    </a:cubicBezTo>
                    <a:cubicBezTo>
                      <a:pt x="351422" y="190263"/>
                      <a:pt x="345891" y="192412"/>
                      <a:pt x="340514" y="192412"/>
                    </a:cubicBezTo>
                    <a:cubicBezTo>
                      <a:pt x="334983" y="192412"/>
                      <a:pt x="329453" y="190263"/>
                      <a:pt x="325305" y="186119"/>
                    </a:cubicBezTo>
                    <a:cubicBezTo>
                      <a:pt x="295962" y="156802"/>
                      <a:pt x="257094" y="140685"/>
                      <a:pt x="215614" y="140685"/>
                    </a:cubicBezTo>
                    <a:cubicBezTo>
                      <a:pt x="174134" y="140685"/>
                      <a:pt x="135266" y="156802"/>
                      <a:pt x="105923" y="186119"/>
                    </a:cubicBezTo>
                    <a:cubicBezTo>
                      <a:pt x="97627" y="194407"/>
                      <a:pt x="83954" y="194407"/>
                      <a:pt x="75658" y="186119"/>
                    </a:cubicBezTo>
                    <a:cubicBezTo>
                      <a:pt x="67362" y="177830"/>
                      <a:pt x="67362" y="164169"/>
                      <a:pt x="75658" y="155881"/>
                    </a:cubicBezTo>
                    <a:cubicBezTo>
                      <a:pt x="112990" y="118583"/>
                      <a:pt x="162766" y="98015"/>
                      <a:pt x="215614" y="98015"/>
                    </a:cubicBezTo>
                    <a:close/>
                    <a:moveTo>
                      <a:pt x="215620" y="0"/>
                    </a:moveTo>
                    <a:cubicBezTo>
                      <a:pt x="294740" y="0"/>
                      <a:pt x="369097" y="30682"/>
                      <a:pt x="425018" y="86524"/>
                    </a:cubicBezTo>
                    <a:cubicBezTo>
                      <a:pt x="433314" y="94961"/>
                      <a:pt x="433314" y="108461"/>
                      <a:pt x="425018" y="116745"/>
                    </a:cubicBezTo>
                    <a:cubicBezTo>
                      <a:pt x="416569" y="125183"/>
                      <a:pt x="403049" y="125183"/>
                      <a:pt x="394753" y="116745"/>
                    </a:cubicBezTo>
                    <a:cubicBezTo>
                      <a:pt x="346820" y="69035"/>
                      <a:pt x="283218" y="42802"/>
                      <a:pt x="215620" y="42802"/>
                    </a:cubicBezTo>
                    <a:cubicBezTo>
                      <a:pt x="148023" y="42802"/>
                      <a:pt x="84420" y="69035"/>
                      <a:pt x="36487" y="116745"/>
                    </a:cubicBezTo>
                    <a:cubicBezTo>
                      <a:pt x="32339" y="121041"/>
                      <a:pt x="26962" y="123035"/>
                      <a:pt x="21432" y="123035"/>
                    </a:cubicBezTo>
                    <a:cubicBezTo>
                      <a:pt x="15901" y="123035"/>
                      <a:pt x="10524" y="121041"/>
                      <a:pt x="6222" y="116745"/>
                    </a:cubicBezTo>
                    <a:cubicBezTo>
                      <a:pt x="-2074" y="108461"/>
                      <a:pt x="-2074" y="94961"/>
                      <a:pt x="6222" y="86524"/>
                    </a:cubicBezTo>
                    <a:cubicBezTo>
                      <a:pt x="62144" y="30682"/>
                      <a:pt x="136501" y="0"/>
                      <a:pt x="215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B744398-7E4C-24AE-F9D2-A746FFC8575A}"/>
                </a:ext>
              </a:extLst>
            </p:cNvPr>
            <p:cNvGrpSpPr/>
            <p:nvPr/>
          </p:nvGrpSpPr>
          <p:grpSpPr>
            <a:xfrm>
              <a:off x="6177678" y="2722936"/>
              <a:ext cx="2582581" cy="2559881"/>
              <a:chOff x="6177678" y="2722936"/>
              <a:chExt cx="2582581" cy="2559881"/>
            </a:xfrm>
          </p:grpSpPr>
          <p:sp>
            <p:nvSpPr>
              <p:cNvPr id="141" name="ComponentBackground3">
                <a:extLst>
                  <a:ext uri="{FF2B5EF4-FFF2-40B4-BE49-F238E27FC236}">
                    <a16:creationId xmlns:a16="http://schemas.microsoft.com/office/drawing/2014/main" id="{2CC5477C-3D5B-95E2-F330-E8C6A0F25F95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177678" y="2934320"/>
                <a:ext cx="2582581" cy="2348497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/>
              <a:p>
                <a:endParaRPr lang="en-US" altLang="zh-CN" b="1" dirty="0">
                  <a:cs typeface="+mn-ea"/>
                  <a:sym typeface="+mn-lt"/>
                </a:endParaRPr>
              </a:p>
            </p:txBody>
          </p:sp>
          <p:sp>
            <p:nvSpPr>
              <p:cNvPr id="145" name="Bullet3">
                <a:extLst>
                  <a:ext uri="{FF2B5EF4-FFF2-40B4-BE49-F238E27FC236}">
                    <a16:creationId xmlns:a16="http://schemas.microsoft.com/office/drawing/2014/main" id="{1617E131-D075-BA00-9F3D-032B0D0F0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7227" y="3240470"/>
                <a:ext cx="2503489" cy="8116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de-DE" altLang="zh-CN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数据库脚本管理</a:t>
                </a:r>
              </a:p>
            </p:txBody>
          </p:sp>
          <p:sp>
            <p:nvSpPr>
              <p:cNvPr id="149" name="Text3">
                <a:extLst>
                  <a:ext uri="{FF2B5EF4-FFF2-40B4-BE49-F238E27FC236}">
                    <a16:creationId xmlns:a16="http://schemas.microsoft.com/office/drawing/2014/main" id="{ED11FC37-3767-0885-1682-3A598A242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320" y="3689269"/>
                <a:ext cx="2503489" cy="1090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sz="1200" i="0" u="none" strike="noStrike" kern="1200" cap="none" spc="0" normalizeH="0" baseline="0" noProof="0" dirty="0">
                    <a:solidFill>
                      <a:schemeClr val="tx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database/目录存放schema.sql（建表）、init_data.sql（初始数据如科室与管理员账号）、test_data.sql（测试用例所需模拟数据）。</a:t>
                </a:r>
              </a:p>
            </p:txBody>
          </p:sp>
          <p:sp>
            <p:nvSpPr>
              <p:cNvPr id="8" name="IconBackground3">
                <a:extLst>
                  <a:ext uri="{FF2B5EF4-FFF2-40B4-BE49-F238E27FC236}">
                    <a16:creationId xmlns:a16="http://schemas.microsoft.com/office/drawing/2014/main" id="{8BF6608E-B359-5C18-E12F-A36E41D11DEF}"/>
                  </a:ext>
                </a:extLst>
              </p:cNvPr>
              <p:cNvSpPr/>
              <p:nvPr/>
            </p:nvSpPr>
            <p:spPr>
              <a:xfrm>
                <a:off x="7243095" y="2722936"/>
                <a:ext cx="427706" cy="427704"/>
              </a:xfrm>
              <a:prstGeom prst="rect">
                <a:avLst/>
              </a:prstGeom>
              <a:solidFill>
                <a:schemeClr val="accent1">
                  <a:lumMod val="75000"/>
                  <a:alpha val="9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9" name="Icon3">
                <a:extLst>
                  <a:ext uri="{FF2B5EF4-FFF2-40B4-BE49-F238E27FC236}">
                    <a16:creationId xmlns:a16="http://schemas.microsoft.com/office/drawing/2014/main" id="{D35D4051-49F6-0C94-7B69-E01949C4C0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21368" y="2849951"/>
                <a:ext cx="271158" cy="173672"/>
              </a:xfrm>
              <a:custGeom>
                <a:avLst/>
                <a:gdLst>
                  <a:gd name="T0" fmla="*/ 7469 w 7588"/>
                  <a:gd name="T1" fmla="*/ 3266 h 4868"/>
                  <a:gd name="T2" fmla="*/ 7469 w 7588"/>
                  <a:gd name="T3" fmla="*/ 2254 h 4868"/>
                  <a:gd name="T4" fmla="*/ 6878 w 7588"/>
                  <a:gd name="T5" fmla="*/ 1396 h 4868"/>
                  <a:gd name="T6" fmla="*/ 5097 w 7588"/>
                  <a:gd name="T7" fmla="*/ 0 h 4868"/>
                  <a:gd name="T8" fmla="*/ 2491 w 7588"/>
                  <a:gd name="T9" fmla="*/ 0 h 4868"/>
                  <a:gd name="T10" fmla="*/ 710 w 7588"/>
                  <a:gd name="T11" fmla="*/ 1396 h 4868"/>
                  <a:gd name="T12" fmla="*/ 119 w 7588"/>
                  <a:gd name="T13" fmla="*/ 2254 h 4868"/>
                  <a:gd name="T14" fmla="*/ 119 w 7588"/>
                  <a:gd name="T15" fmla="*/ 3266 h 4868"/>
                  <a:gd name="T16" fmla="*/ 0 w 7588"/>
                  <a:gd name="T17" fmla="*/ 3391 h 4868"/>
                  <a:gd name="T18" fmla="*/ 0 w 7588"/>
                  <a:gd name="T19" fmla="*/ 4035 h 4868"/>
                  <a:gd name="T20" fmla="*/ 85 w 7588"/>
                  <a:gd name="T21" fmla="*/ 4153 h 4868"/>
                  <a:gd name="T22" fmla="*/ 85 w 7588"/>
                  <a:gd name="T23" fmla="*/ 4742 h 4868"/>
                  <a:gd name="T24" fmla="*/ 211 w 7588"/>
                  <a:gd name="T25" fmla="*/ 4868 h 4868"/>
                  <a:gd name="T26" fmla="*/ 1078 w 7588"/>
                  <a:gd name="T27" fmla="*/ 4868 h 4868"/>
                  <a:gd name="T28" fmla="*/ 1204 w 7588"/>
                  <a:gd name="T29" fmla="*/ 4742 h 4868"/>
                  <a:gd name="T30" fmla="*/ 1204 w 7588"/>
                  <a:gd name="T31" fmla="*/ 4159 h 4868"/>
                  <a:gd name="T32" fmla="*/ 2274 w 7588"/>
                  <a:gd name="T33" fmla="*/ 3897 h 4868"/>
                  <a:gd name="T34" fmla="*/ 5314 w 7588"/>
                  <a:gd name="T35" fmla="*/ 3897 h 4868"/>
                  <a:gd name="T36" fmla="*/ 6384 w 7588"/>
                  <a:gd name="T37" fmla="*/ 4159 h 4868"/>
                  <a:gd name="T38" fmla="*/ 6384 w 7588"/>
                  <a:gd name="T39" fmla="*/ 4742 h 4868"/>
                  <a:gd name="T40" fmla="*/ 6509 w 7588"/>
                  <a:gd name="T41" fmla="*/ 4868 h 4868"/>
                  <a:gd name="T42" fmla="*/ 7377 w 7588"/>
                  <a:gd name="T43" fmla="*/ 4868 h 4868"/>
                  <a:gd name="T44" fmla="*/ 7503 w 7588"/>
                  <a:gd name="T45" fmla="*/ 4742 h 4868"/>
                  <a:gd name="T46" fmla="*/ 7503 w 7588"/>
                  <a:gd name="T47" fmla="*/ 4153 h 4868"/>
                  <a:gd name="T48" fmla="*/ 7588 w 7588"/>
                  <a:gd name="T49" fmla="*/ 4035 h 4868"/>
                  <a:gd name="T50" fmla="*/ 7588 w 7588"/>
                  <a:gd name="T51" fmla="*/ 3391 h 4868"/>
                  <a:gd name="T52" fmla="*/ 7469 w 7588"/>
                  <a:gd name="T53" fmla="*/ 3266 h 4868"/>
                  <a:gd name="T54" fmla="*/ 1898 w 7588"/>
                  <a:gd name="T55" fmla="*/ 3323 h 4868"/>
                  <a:gd name="T56" fmla="*/ 966 w 7588"/>
                  <a:gd name="T57" fmla="*/ 3323 h 4868"/>
                  <a:gd name="T58" fmla="*/ 711 w 7588"/>
                  <a:gd name="T59" fmla="*/ 3068 h 4868"/>
                  <a:gd name="T60" fmla="*/ 711 w 7588"/>
                  <a:gd name="T61" fmla="*/ 2813 h 4868"/>
                  <a:gd name="T62" fmla="*/ 966 w 7588"/>
                  <a:gd name="T63" fmla="*/ 2558 h 4868"/>
                  <a:gd name="T64" fmla="*/ 1009 w 7588"/>
                  <a:gd name="T65" fmla="*/ 2566 h 4868"/>
                  <a:gd name="T66" fmla="*/ 2069 w 7588"/>
                  <a:gd name="T67" fmla="*/ 2948 h 4868"/>
                  <a:gd name="T68" fmla="*/ 2153 w 7588"/>
                  <a:gd name="T69" fmla="*/ 3068 h 4868"/>
                  <a:gd name="T70" fmla="*/ 1898 w 7588"/>
                  <a:gd name="T71" fmla="*/ 3323 h 4868"/>
                  <a:gd name="T72" fmla="*/ 4667 w 7588"/>
                  <a:gd name="T73" fmla="*/ 3256 h 4868"/>
                  <a:gd name="T74" fmla="*/ 4569 w 7588"/>
                  <a:gd name="T75" fmla="*/ 3353 h 4868"/>
                  <a:gd name="T76" fmla="*/ 3019 w 7588"/>
                  <a:gd name="T77" fmla="*/ 3353 h 4868"/>
                  <a:gd name="T78" fmla="*/ 2921 w 7588"/>
                  <a:gd name="T79" fmla="*/ 3256 h 4868"/>
                  <a:gd name="T80" fmla="*/ 2921 w 7588"/>
                  <a:gd name="T81" fmla="*/ 3028 h 4868"/>
                  <a:gd name="T82" fmla="*/ 3019 w 7588"/>
                  <a:gd name="T83" fmla="*/ 2930 h 4868"/>
                  <a:gd name="T84" fmla="*/ 4569 w 7588"/>
                  <a:gd name="T85" fmla="*/ 2930 h 4868"/>
                  <a:gd name="T86" fmla="*/ 4667 w 7588"/>
                  <a:gd name="T87" fmla="*/ 3028 h 4868"/>
                  <a:gd name="T88" fmla="*/ 4667 w 7588"/>
                  <a:gd name="T89" fmla="*/ 3256 h 4868"/>
                  <a:gd name="T90" fmla="*/ 1373 w 7588"/>
                  <a:gd name="T91" fmla="*/ 1425 h 4868"/>
                  <a:gd name="T92" fmla="*/ 2638 w 7588"/>
                  <a:gd name="T93" fmla="*/ 415 h 4868"/>
                  <a:gd name="T94" fmla="*/ 4950 w 7588"/>
                  <a:gd name="T95" fmla="*/ 415 h 4868"/>
                  <a:gd name="T96" fmla="*/ 6215 w 7588"/>
                  <a:gd name="T97" fmla="*/ 1425 h 4868"/>
                  <a:gd name="T98" fmla="*/ 1373 w 7588"/>
                  <a:gd name="T99" fmla="*/ 1425 h 4868"/>
                  <a:gd name="T100" fmla="*/ 6877 w 7588"/>
                  <a:gd name="T101" fmla="*/ 3068 h 4868"/>
                  <a:gd name="T102" fmla="*/ 6622 w 7588"/>
                  <a:gd name="T103" fmla="*/ 3323 h 4868"/>
                  <a:gd name="T104" fmla="*/ 5690 w 7588"/>
                  <a:gd name="T105" fmla="*/ 3323 h 4868"/>
                  <a:gd name="T106" fmla="*/ 5435 w 7588"/>
                  <a:gd name="T107" fmla="*/ 3068 h 4868"/>
                  <a:gd name="T108" fmla="*/ 5519 w 7588"/>
                  <a:gd name="T109" fmla="*/ 2948 h 4868"/>
                  <a:gd name="T110" fmla="*/ 6579 w 7588"/>
                  <a:gd name="T111" fmla="*/ 2565 h 4868"/>
                  <a:gd name="T112" fmla="*/ 6622 w 7588"/>
                  <a:gd name="T113" fmla="*/ 2558 h 4868"/>
                  <a:gd name="T114" fmla="*/ 6877 w 7588"/>
                  <a:gd name="T115" fmla="*/ 2813 h 4868"/>
                  <a:gd name="T116" fmla="*/ 6877 w 7588"/>
                  <a:gd name="T117" fmla="*/ 3068 h 4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88" h="4868">
                    <a:moveTo>
                      <a:pt x="7469" y="3266"/>
                    </a:moveTo>
                    <a:lnTo>
                      <a:pt x="7469" y="2254"/>
                    </a:lnTo>
                    <a:cubicBezTo>
                      <a:pt x="7469" y="2032"/>
                      <a:pt x="7363" y="1707"/>
                      <a:pt x="6878" y="1396"/>
                    </a:cubicBezTo>
                    <a:cubicBezTo>
                      <a:pt x="6878" y="1396"/>
                      <a:pt x="6237" y="0"/>
                      <a:pt x="5097" y="0"/>
                    </a:cubicBezTo>
                    <a:lnTo>
                      <a:pt x="2491" y="0"/>
                    </a:lnTo>
                    <a:cubicBezTo>
                      <a:pt x="1351" y="0"/>
                      <a:pt x="710" y="1396"/>
                      <a:pt x="710" y="1396"/>
                    </a:cubicBezTo>
                    <a:cubicBezTo>
                      <a:pt x="224" y="1707"/>
                      <a:pt x="119" y="2032"/>
                      <a:pt x="119" y="2254"/>
                    </a:cubicBezTo>
                    <a:lnTo>
                      <a:pt x="119" y="3266"/>
                    </a:lnTo>
                    <a:cubicBezTo>
                      <a:pt x="53" y="3269"/>
                      <a:pt x="0" y="3324"/>
                      <a:pt x="0" y="3391"/>
                    </a:cubicBezTo>
                    <a:lnTo>
                      <a:pt x="0" y="4035"/>
                    </a:lnTo>
                    <a:cubicBezTo>
                      <a:pt x="0" y="4090"/>
                      <a:pt x="36" y="4135"/>
                      <a:pt x="85" y="4153"/>
                    </a:cubicBezTo>
                    <a:lnTo>
                      <a:pt x="85" y="4742"/>
                    </a:lnTo>
                    <a:cubicBezTo>
                      <a:pt x="85" y="4812"/>
                      <a:pt x="141" y="4868"/>
                      <a:pt x="211" y="4868"/>
                    </a:cubicBezTo>
                    <a:lnTo>
                      <a:pt x="1078" y="4868"/>
                    </a:lnTo>
                    <a:cubicBezTo>
                      <a:pt x="1148" y="4868"/>
                      <a:pt x="1204" y="4812"/>
                      <a:pt x="1204" y="4742"/>
                    </a:cubicBezTo>
                    <a:lnTo>
                      <a:pt x="1204" y="4159"/>
                    </a:lnTo>
                    <a:cubicBezTo>
                      <a:pt x="1561" y="4041"/>
                      <a:pt x="1920" y="3955"/>
                      <a:pt x="2274" y="3897"/>
                    </a:cubicBezTo>
                    <a:lnTo>
                      <a:pt x="5314" y="3897"/>
                    </a:lnTo>
                    <a:cubicBezTo>
                      <a:pt x="5668" y="3955"/>
                      <a:pt x="6027" y="4041"/>
                      <a:pt x="6384" y="4159"/>
                    </a:cubicBezTo>
                    <a:lnTo>
                      <a:pt x="6384" y="4742"/>
                    </a:lnTo>
                    <a:cubicBezTo>
                      <a:pt x="6384" y="4812"/>
                      <a:pt x="6440" y="4868"/>
                      <a:pt x="6509" y="4868"/>
                    </a:cubicBezTo>
                    <a:lnTo>
                      <a:pt x="7377" y="4868"/>
                    </a:lnTo>
                    <a:cubicBezTo>
                      <a:pt x="7447" y="4868"/>
                      <a:pt x="7503" y="4812"/>
                      <a:pt x="7503" y="4742"/>
                    </a:cubicBezTo>
                    <a:lnTo>
                      <a:pt x="7503" y="4153"/>
                    </a:lnTo>
                    <a:cubicBezTo>
                      <a:pt x="7552" y="4135"/>
                      <a:pt x="7588" y="4090"/>
                      <a:pt x="7588" y="4035"/>
                    </a:cubicBezTo>
                    <a:lnTo>
                      <a:pt x="7588" y="3391"/>
                    </a:lnTo>
                    <a:cubicBezTo>
                      <a:pt x="7588" y="3324"/>
                      <a:pt x="7535" y="3269"/>
                      <a:pt x="7469" y="3266"/>
                    </a:cubicBezTo>
                    <a:close/>
                    <a:moveTo>
                      <a:pt x="1898" y="3323"/>
                    </a:moveTo>
                    <a:lnTo>
                      <a:pt x="966" y="3323"/>
                    </a:lnTo>
                    <a:cubicBezTo>
                      <a:pt x="825" y="3323"/>
                      <a:pt x="711" y="3208"/>
                      <a:pt x="711" y="3068"/>
                    </a:cubicBezTo>
                    <a:lnTo>
                      <a:pt x="711" y="2813"/>
                    </a:lnTo>
                    <a:cubicBezTo>
                      <a:pt x="711" y="2673"/>
                      <a:pt x="825" y="2558"/>
                      <a:pt x="966" y="2558"/>
                    </a:cubicBezTo>
                    <a:cubicBezTo>
                      <a:pt x="980" y="2558"/>
                      <a:pt x="995" y="2561"/>
                      <a:pt x="1009" y="2566"/>
                    </a:cubicBezTo>
                    <a:lnTo>
                      <a:pt x="2069" y="2948"/>
                    </a:lnTo>
                    <a:cubicBezTo>
                      <a:pt x="2119" y="2967"/>
                      <a:pt x="2153" y="3014"/>
                      <a:pt x="2153" y="3068"/>
                    </a:cubicBezTo>
                    <a:cubicBezTo>
                      <a:pt x="2153" y="3208"/>
                      <a:pt x="2038" y="3323"/>
                      <a:pt x="1898" y="3323"/>
                    </a:cubicBezTo>
                    <a:close/>
                    <a:moveTo>
                      <a:pt x="4667" y="3256"/>
                    </a:moveTo>
                    <a:cubicBezTo>
                      <a:pt x="4667" y="3310"/>
                      <a:pt x="4623" y="3353"/>
                      <a:pt x="4569" y="3353"/>
                    </a:cubicBezTo>
                    <a:lnTo>
                      <a:pt x="3019" y="3353"/>
                    </a:lnTo>
                    <a:cubicBezTo>
                      <a:pt x="2965" y="3353"/>
                      <a:pt x="2921" y="3310"/>
                      <a:pt x="2921" y="3256"/>
                    </a:cubicBezTo>
                    <a:lnTo>
                      <a:pt x="2921" y="3028"/>
                    </a:lnTo>
                    <a:cubicBezTo>
                      <a:pt x="2921" y="2974"/>
                      <a:pt x="2965" y="2930"/>
                      <a:pt x="3019" y="2930"/>
                    </a:cubicBezTo>
                    <a:lnTo>
                      <a:pt x="4569" y="2930"/>
                    </a:lnTo>
                    <a:cubicBezTo>
                      <a:pt x="4623" y="2930"/>
                      <a:pt x="4667" y="2974"/>
                      <a:pt x="4667" y="3028"/>
                    </a:cubicBezTo>
                    <a:lnTo>
                      <a:pt x="4667" y="3256"/>
                    </a:lnTo>
                    <a:close/>
                    <a:moveTo>
                      <a:pt x="1373" y="1425"/>
                    </a:moveTo>
                    <a:cubicBezTo>
                      <a:pt x="1627" y="981"/>
                      <a:pt x="2064" y="415"/>
                      <a:pt x="2638" y="415"/>
                    </a:cubicBezTo>
                    <a:lnTo>
                      <a:pt x="4950" y="415"/>
                    </a:lnTo>
                    <a:cubicBezTo>
                      <a:pt x="5523" y="415"/>
                      <a:pt x="5960" y="981"/>
                      <a:pt x="6215" y="1425"/>
                    </a:cubicBezTo>
                    <a:lnTo>
                      <a:pt x="1373" y="1425"/>
                    </a:lnTo>
                    <a:close/>
                    <a:moveTo>
                      <a:pt x="6877" y="3068"/>
                    </a:moveTo>
                    <a:cubicBezTo>
                      <a:pt x="6877" y="3208"/>
                      <a:pt x="6763" y="3323"/>
                      <a:pt x="6622" y="3323"/>
                    </a:cubicBezTo>
                    <a:lnTo>
                      <a:pt x="5690" y="3323"/>
                    </a:lnTo>
                    <a:cubicBezTo>
                      <a:pt x="5549" y="3323"/>
                      <a:pt x="5435" y="3208"/>
                      <a:pt x="5435" y="3068"/>
                    </a:cubicBezTo>
                    <a:cubicBezTo>
                      <a:pt x="5435" y="3014"/>
                      <a:pt x="5469" y="2966"/>
                      <a:pt x="5519" y="2948"/>
                    </a:cubicBezTo>
                    <a:lnTo>
                      <a:pt x="6579" y="2565"/>
                    </a:lnTo>
                    <a:cubicBezTo>
                      <a:pt x="6593" y="2560"/>
                      <a:pt x="6607" y="2558"/>
                      <a:pt x="6622" y="2558"/>
                    </a:cubicBezTo>
                    <a:cubicBezTo>
                      <a:pt x="6763" y="2558"/>
                      <a:pt x="6877" y="2672"/>
                      <a:pt x="6877" y="2813"/>
                    </a:cubicBezTo>
                    <a:lnTo>
                      <a:pt x="6877" y="30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30AC6B6-DA9E-2701-26A1-3FCAB0E34A7C}"/>
                </a:ext>
              </a:extLst>
            </p:cNvPr>
            <p:cNvGrpSpPr/>
            <p:nvPr/>
          </p:nvGrpSpPr>
          <p:grpSpPr>
            <a:xfrm>
              <a:off x="8936317" y="2722936"/>
              <a:ext cx="2582581" cy="2559881"/>
              <a:chOff x="8936317" y="2722936"/>
              <a:chExt cx="2582581" cy="2559881"/>
            </a:xfrm>
          </p:grpSpPr>
          <p:sp>
            <p:nvSpPr>
              <p:cNvPr id="154" name="ComponentBackground4">
                <a:extLst>
                  <a:ext uri="{FF2B5EF4-FFF2-40B4-BE49-F238E27FC236}">
                    <a16:creationId xmlns:a16="http://schemas.microsoft.com/office/drawing/2014/main" id="{DBC09830-4D86-51A3-6090-DFB02D68D59C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8936317" y="2934320"/>
                <a:ext cx="2582581" cy="2348497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/>
              <a:p>
                <a:endParaRPr lang="en-US" altLang="zh-CN" b="1" dirty="0">
                  <a:cs typeface="+mn-ea"/>
                  <a:sym typeface="+mn-lt"/>
                </a:endParaRPr>
              </a:p>
            </p:txBody>
          </p:sp>
          <p:sp>
            <p:nvSpPr>
              <p:cNvPr id="155" name="Bullet4">
                <a:extLst>
                  <a:ext uri="{FF2B5EF4-FFF2-40B4-BE49-F238E27FC236}">
                    <a16:creationId xmlns:a16="http://schemas.microsoft.com/office/drawing/2014/main" id="{768058E3-6E18-656A-6B8E-09B7267BA4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5864" y="3240470"/>
                <a:ext cx="2503489" cy="8116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de-DE" altLang="zh-CN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依赖管理文件</a:t>
                </a:r>
              </a:p>
            </p:txBody>
          </p:sp>
          <p:sp>
            <p:nvSpPr>
              <p:cNvPr id="157" name="Text4">
                <a:extLst>
                  <a:ext uri="{FF2B5EF4-FFF2-40B4-BE49-F238E27FC236}">
                    <a16:creationId xmlns:a16="http://schemas.microsoft.com/office/drawing/2014/main" id="{9E40A508-E803-9809-1EE3-95A2EE6F75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5765" y="3754005"/>
                <a:ext cx="2503489" cy="1090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sz="1200" i="0" u="none" strike="noStrike" kern="1200" cap="none" spc="0" normalizeH="0" baseline="0" noProof="0" dirty="0">
                    <a:solidFill>
                      <a:schemeClr val="tx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backend使用requirements.txt声明Flask、SQLAlchemy、Flask-JWT-Extended等依赖；frontend通过package.json管理Vue生态包。</a:t>
                </a:r>
              </a:p>
            </p:txBody>
          </p:sp>
          <p:sp>
            <p:nvSpPr>
              <p:cNvPr id="10" name="IconBackground4">
                <a:extLst>
                  <a:ext uri="{FF2B5EF4-FFF2-40B4-BE49-F238E27FC236}">
                    <a16:creationId xmlns:a16="http://schemas.microsoft.com/office/drawing/2014/main" id="{334A7F83-7B52-FC05-117F-760351DF8624}"/>
                  </a:ext>
                </a:extLst>
              </p:cNvPr>
              <p:cNvSpPr/>
              <p:nvPr/>
            </p:nvSpPr>
            <p:spPr>
              <a:xfrm>
                <a:off x="10011693" y="2722936"/>
                <a:ext cx="427706" cy="427704"/>
              </a:xfrm>
              <a:prstGeom prst="rect">
                <a:avLst/>
              </a:prstGeom>
              <a:solidFill>
                <a:schemeClr val="accent1">
                  <a:lumMod val="75000"/>
                  <a:alpha val="9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11" name="Icon4">
                <a:extLst>
                  <a:ext uri="{FF2B5EF4-FFF2-40B4-BE49-F238E27FC236}">
                    <a16:creationId xmlns:a16="http://schemas.microsoft.com/office/drawing/2014/main" id="{F4E9667F-223A-3DF1-DDB6-32113B650B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16080" y="2818609"/>
                <a:ext cx="218930" cy="236356"/>
              </a:xfrm>
              <a:custGeom>
                <a:avLst/>
                <a:gdLst>
                  <a:gd name="T0" fmla="*/ 4413 w 8585"/>
                  <a:gd name="T1" fmla="*/ 6113 h 9268"/>
                  <a:gd name="T2" fmla="*/ 4127 w 8585"/>
                  <a:gd name="T3" fmla="*/ 5737 h 9268"/>
                  <a:gd name="T4" fmla="*/ 4502 w 8585"/>
                  <a:gd name="T5" fmla="*/ 5428 h 9268"/>
                  <a:gd name="T6" fmla="*/ 6378 w 8585"/>
                  <a:gd name="T7" fmla="*/ 5318 h 9268"/>
                  <a:gd name="T8" fmla="*/ 7106 w 8585"/>
                  <a:gd name="T9" fmla="*/ 4788 h 9268"/>
                  <a:gd name="T10" fmla="*/ 7547 w 8585"/>
                  <a:gd name="T11" fmla="*/ 4987 h 9268"/>
                  <a:gd name="T12" fmla="*/ 5164 w 8585"/>
                  <a:gd name="T13" fmla="*/ 6157 h 9268"/>
                  <a:gd name="T14" fmla="*/ 8033 w 8585"/>
                  <a:gd name="T15" fmla="*/ 5715 h 9268"/>
                  <a:gd name="T16" fmla="*/ 7834 w 8585"/>
                  <a:gd name="T17" fmla="*/ 4215 h 9268"/>
                  <a:gd name="T18" fmla="*/ 7238 w 8585"/>
                  <a:gd name="T19" fmla="*/ 3795 h 9268"/>
                  <a:gd name="T20" fmla="*/ 4149 w 8585"/>
                  <a:gd name="T21" fmla="*/ 706 h 9268"/>
                  <a:gd name="T22" fmla="*/ 1059 w 8585"/>
                  <a:gd name="T23" fmla="*/ 3795 h 9268"/>
                  <a:gd name="T24" fmla="*/ 905 w 8585"/>
                  <a:gd name="T25" fmla="*/ 4060 h 9268"/>
                  <a:gd name="T26" fmla="*/ 706 w 8585"/>
                  <a:gd name="T27" fmla="*/ 5473 h 9268"/>
                  <a:gd name="T28" fmla="*/ 353 w 8585"/>
                  <a:gd name="T29" fmla="*/ 5826 h 9268"/>
                  <a:gd name="T30" fmla="*/ 0 w 8585"/>
                  <a:gd name="T31" fmla="*/ 5473 h 9268"/>
                  <a:gd name="T32" fmla="*/ 22 w 8585"/>
                  <a:gd name="T33" fmla="*/ 3928 h 9268"/>
                  <a:gd name="T34" fmla="*/ 132 w 8585"/>
                  <a:gd name="T35" fmla="*/ 3773 h 9268"/>
                  <a:gd name="T36" fmla="*/ 1500 w 8585"/>
                  <a:gd name="T37" fmla="*/ 1081 h 9268"/>
                  <a:gd name="T38" fmla="*/ 5958 w 8585"/>
                  <a:gd name="T39" fmla="*/ 485 h 9268"/>
                  <a:gd name="T40" fmla="*/ 7900 w 8585"/>
                  <a:gd name="T41" fmla="*/ 3553 h 9268"/>
                  <a:gd name="T42" fmla="*/ 8496 w 8585"/>
                  <a:gd name="T43" fmla="*/ 3972 h 9268"/>
                  <a:gd name="T44" fmla="*/ 8474 w 8585"/>
                  <a:gd name="T45" fmla="*/ 5737 h 9268"/>
                  <a:gd name="T46" fmla="*/ 5495 w 8585"/>
                  <a:gd name="T47" fmla="*/ 7371 h 9268"/>
                  <a:gd name="T48" fmla="*/ 6179 w 8585"/>
                  <a:gd name="T49" fmla="*/ 6466 h 9268"/>
                  <a:gd name="T50" fmla="*/ 4413 w 8585"/>
                  <a:gd name="T51" fmla="*/ 6488 h 9268"/>
                  <a:gd name="T52" fmla="*/ 3796 w 8585"/>
                  <a:gd name="T53" fmla="*/ 5693 h 9268"/>
                  <a:gd name="T54" fmla="*/ 4568 w 8585"/>
                  <a:gd name="T55" fmla="*/ 5075 h 9268"/>
                  <a:gd name="T56" fmla="*/ 6532 w 8585"/>
                  <a:gd name="T57" fmla="*/ 4921 h 9268"/>
                  <a:gd name="T58" fmla="*/ 6378 w 8585"/>
                  <a:gd name="T59" fmla="*/ 3045 h 9268"/>
                  <a:gd name="T60" fmla="*/ 5186 w 8585"/>
                  <a:gd name="T61" fmla="*/ 1809 h 9268"/>
                  <a:gd name="T62" fmla="*/ 3994 w 8585"/>
                  <a:gd name="T63" fmla="*/ 1633 h 9268"/>
                  <a:gd name="T64" fmla="*/ 2560 w 8585"/>
                  <a:gd name="T65" fmla="*/ 2052 h 9268"/>
                  <a:gd name="T66" fmla="*/ 1787 w 8585"/>
                  <a:gd name="T67" fmla="*/ 3200 h 9268"/>
                  <a:gd name="T68" fmla="*/ 1699 w 8585"/>
                  <a:gd name="T69" fmla="*/ 4634 h 9268"/>
                  <a:gd name="T70" fmla="*/ 1920 w 8585"/>
                  <a:gd name="T71" fmla="*/ 6024 h 9268"/>
                  <a:gd name="T72" fmla="*/ 2736 w 8585"/>
                  <a:gd name="T73" fmla="*/ 7238 h 9268"/>
                  <a:gd name="T74" fmla="*/ 971 w 8585"/>
                  <a:gd name="T75" fmla="*/ 7922 h 9268"/>
                  <a:gd name="T76" fmla="*/ 529 w 8585"/>
                  <a:gd name="T77" fmla="*/ 9246 h 9268"/>
                  <a:gd name="T78" fmla="*/ 7437 w 8585"/>
                  <a:gd name="T79" fmla="*/ 9268 h 9268"/>
                  <a:gd name="T80" fmla="*/ 7812 w 8585"/>
                  <a:gd name="T81" fmla="*/ 9092 h 9268"/>
                  <a:gd name="T82" fmla="*/ 7238 w 8585"/>
                  <a:gd name="T83" fmla="*/ 7944 h 9268"/>
                  <a:gd name="T84" fmla="*/ 5495 w 8585"/>
                  <a:gd name="T85" fmla="*/ 7371 h 9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585" h="9268">
                    <a:moveTo>
                      <a:pt x="5164" y="6157"/>
                    </a:moveTo>
                    <a:cubicBezTo>
                      <a:pt x="4899" y="6157"/>
                      <a:pt x="4656" y="6135"/>
                      <a:pt x="4413" y="6113"/>
                    </a:cubicBezTo>
                    <a:cubicBezTo>
                      <a:pt x="4325" y="6113"/>
                      <a:pt x="4237" y="6068"/>
                      <a:pt x="4193" y="5980"/>
                    </a:cubicBezTo>
                    <a:cubicBezTo>
                      <a:pt x="4127" y="5914"/>
                      <a:pt x="4105" y="5826"/>
                      <a:pt x="4127" y="5737"/>
                    </a:cubicBezTo>
                    <a:cubicBezTo>
                      <a:pt x="4127" y="5649"/>
                      <a:pt x="4171" y="5561"/>
                      <a:pt x="4259" y="5495"/>
                    </a:cubicBezTo>
                    <a:cubicBezTo>
                      <a:pt x="4325" y="5428"/>
                      <a:pt x="4413" y="5406"/>
                      <a:pt x="4502" y="5428"/>
                    </a:cubicBezTo>
                    <a:cubicBezTo>
                      <a:pt x="4811" y="5451"/>
                      <a:pt x="5142" y="5451"/>
                      <a:pt x="5473" y="5451"/>
                    </a:cubicBezTo>
                    <a:cubicBezTo>
                      <a:pt x="5804" y="5451"/>
                      <a:pt x="6091" y="5406"/>
                      <a:pt x="6378" y="5318"/>
                    </a:cubicBezTo>
                    <a:cubicBezTo>
                      <a:pt x="6665" y="5230"/>
                      <a:pt x="6841" y="5120"/>
                      <a:pt x="6907" y="4965"/>
                    </a:cubicBezTo>
                    <a:cubicBezTo>
                      <a:pt x="6951" y="4877"/>
                      <a:pt x="7018" y="4811"/>
                      <a:pt x="7106" y="4788"/>
                    </a:cubicBezTo>
                    <a:cubicBezTo>
                      <a:pt x="7194" y="4766"/>
                      <a:pt x="7282" y="4766"/>
                      <a:pt x="7371" y="4788"/>
                    </a:cubicBezTo>
                    <a:cubicBezTo>
                      <a:pt x="7459" y="4833"/>
                      <a:pt x="7525" y="4899"/>
                      <a:pt x="7547" y="4987"/>
                    </a:cubicBezTo>
                    <a:cubicBezTo>
                      <a:pt x="7569" y="5075"/>
                      <a:pt x="7569" y="5164"/>
                      <a:pt x="7525" y="5252"/>
                    </a:cubicBezTo>
                    <a:cubicBezTo>
                      <a:pt x="7238" y="5870"/>
                      <a:pt x="6466" y="6157"/>
                      <a:pt x="5164" y="6157"/>
                    </a:cubicBezTo>
                    <a:close/>
                    <a:moveTo>
                      <a:pt x="8276" y="5826"/>
                    </a:moveTo>
                    <a:cubicBezTo>
                      <a:pt x="8187" y="5826"/>
                      <a:pt x="8099" y="5782"/>
                      <a:pt x="8033" y="5715"/>
                    </a:cubicBezTo>
                    <a:cubicBezTo>
                      <a:pt x="7967" y="5649"/>
                      <a:pt x="7922" y="5561"/>
                      <a:pt x="7922" y="5473"/>
                    </a:cubicBezTo>
                    <a:lnTo>
                      <a:pt x="7834" y="4215"/>
                    </a:lnTo>
                    <a:lnTo>
                      <a:pt x="7371" y="4038"/>
                    </a:lnTo>
                    <a:cubicBezTo>
                      <a:pt x="7282" y="3994"/>
                      <a:pt x="7238" y="3950"/>
                      <a:pt x="7238" y="3795"/>
                    </a:cubicBezTo>
                    <a:cubicBezTo>
                      <a:pt x="7238" y="2935"/>
                      <a:pt x="6929" y="2206"/>
                      <a:pt x="6333" y="1611"/>
                    </a:cubicBezTo>
                    <a:cubicBezTo>
                      <a:pt x="5716" y="993"/>
                      <a:pt x="4987" y="706"/>
                      <a:pt x="4149" y="706"/>
                    </a:cubicBezTo>
                    <a:cubicBezTo>
                      <a:pt x="3288" y="706"/>
                      <a:pt x="2560" y="1015"/>
                      <a:pt x="1964" y="1611"/>
                    </a:cubicBezTo>
                    <a:cubicBezTo>
                      <a:pt x="1346" y="2228"/>
                      <a:pt x="1059" y="2957"/>
                      <a:pt x="1059" y="3795"/>
                    </a:cubicBezTo>
                    <a:cubicBezTo>
                      <a:pt x="1059" y="3862"/>
                      <a:pt x="1037" y="3906"/>
                      <a:pt x="1015" y="3950"/>
                    </a:cubicBezTo>
                    <a:cubicBezTo>
                      <a:pt x="993" y="3994"/>
                      <a:pt x="949" y="4038"/>
                      <a:pt x="905" y="4060"/>
                    </a:cubicBezTo>
                    <a:lnTo>
                      <a:pt x="706" y="4215"/>
                    </a:lnTo>
                    <a:lnTo>
                      <a:pt x="706" y="5473"/>
                    </a:lnTo>
                    <a:cubicBezTo>
                      <a:pt x="706" y="5561"/>
                      <a:pt x="662" y="5649"/>
                      <a:pt x="596" y="5715"/>
                    </a:cubicBezTo>
                    <a:cubicBezTo>
                      <a:pt x="529" y="5782"/>
                      <a:pt x="441" y="5826"/>
                      <a:pt x="353" y="5826"/>
                    </a:cubicBezTo>
                    <a:cubicBezTo>
                      <a:pt x="265" y="5826"/>
                      <a:pt x="176" y="5782"/>
                      <a:pt x="110" y="5715"/>
                    </a:cubicBezTo>
                    <a:cubicBezTo>
                      <a:pt x="44" y="5649"/>
                      <a:pt x="0" y="5561"/>
                      <a:pt x="0" y="5473"/>
                    </a:cubicBezTo>
                    <a:lnTo>
                      <a:pt x="0" y="4038"/>
                    </a:lnTo>
                    <a:cubicBezTo>
                      <a:pt x="0" y="3994"/>
                      <a:pt x="0" y="3972"/>
                      <a:pt x="22" y="3928"/>
                    </a:cubicBezTo>
                    <a:cubicBezTo>
                      <a:pt x="22" y="3884"/>
                      <a:pt x="44" y="3862"/>
                      <a:pt x="66" y="3840"/>
                    </a:cubicBezTo>
                    <a:lnTo>
                      <a:pt x="132" y="3773"/>
                    </a:lnTo>
                    <a:lnTo>
                      <a:pt x="331" y="3641"/>
                    </a:lnTo>
                    <a:cubicBezTo>
                      <a:pt x="375" y="2626"/>
                      <a:pt x="772" y="1787"/>
                      <a:pt x="1500" y="1081"/>
                    </a:cubicBezTo>
                    <a:cubicBezTo>
                      <a:pt x="2229" y="353"/>
                      <a:pt x="3111" y="0"/>
                      <a:pt x="4127" y="0"/>
                    </a:cubicBezTo>
                    <a:cubicBezTo>
                      <a:pt x="4789" y="0"/>
                      <a:pt x="5407" y="154"/>
                      <a:pt x="5958" y="485"/>
                    </a:cubicBezTo>
                    <a:cubicBezTo>
                      <a:pt x="6532" y="794"/>
                      <a:pt x="6973" y="1235"/>
                      <a:pt x="7327" y="1765"/>
                    </a:cubicBezTo>
                    <a:cubicBezTo>
                      <a:pt x="7680" y="2317"/>
                      <a:pt x="7856" y="2913"/>
                      <a:pt x="7900" y="3553"/>
                    </a:cubicBezTo>
                    <a:lnTo>
                      <a:pt x="8276" y="3641"/>
                    </a:lnTo>
                    <a:cubicBezTo>
                      <a:pt x="8430" y="3707"/>
                      <a:pt x="8496" y="3817"/>
                      <a:pt x="8496" y="3972"/>
                    </a:cubicBezTo>
                    <a:lnTo>
                      <a:pt x="8585" y="5495"/>
                    </a:lnTo>
                    <a:cubicBezTo>
                      <a:pt x="8585" y="5583"/>
                      <a:pt x="8540" y="5671"/>
                      <a:pt x="8474" y="5737"/>
                    </a:cubicBezTo>
                    <a:cubicBezTo>
                      <a:pt x="8452" y="5782"/>
                      <a:pt x="8364" y="5826"/>
                      <a:pt x="8276" y="5826"/>
                    </a:cubicBezTo>
                    <a:close/>
                    <a:moveTo>
                      <a:pt x="5495" y="7371"/>
                    </a:moveTo>
                    <a:lnTo>
                      <a:pt x="5495" y="7260"/>
                    </a:lnTo>
                    <a:cubicBezTo>
                      <a:pt x="5848" y="6995"/>
                      <a:pt x="6069" y="6731"/>
                      <a:pt x="6179" y="6466"/>
                    </a:cubicBezTo>
                    <a:cubicBezTo>
                      <a:pt x="6047" y="6488"/>
                      <a:pt x="5716" y="6488"/>
                      <a:pt x="5230" y="6488"/>
                    </a:cubicBezTo>
                    <a:lnTo>
                      <a:pt x="4413" y="6488"/>
                    </a:lnTo>
                    <a:cubicBezTo>
                      <a:pt x="4237" y="6466"/>
                      <a:pt x="4082" y="6377"/>
                      <a:pt x="3950" y="6223"/>
                    </a:cubicBezTo>
                    <a:cubicBezTo>
                      <a:pt x="3818" y="6068"/>
                      <a:pt x="3773" y="5892"/>
                      <a:pt x="3796" y="5693"/>
                    </a:cubicBezTo>
                    <a:cubicBezTo>
                      <a:pt x="3818" y="5517"/>
                      <a:pt x="3906" y="5362"/>
                      <a:pt x="4060" y="5230"/>
                    </a:cubicBezTo>
                    <a:cubicBezTo>
                      <a:pt x="4215" y="5120"/>
                      <a:pt x="4391" y="5053"/>
                      <a:pt x="4568" y="5075"/>
                    </a:cubicBezTo>
                    <a:cubicBezTo>
                      <a:pt x="4965" y="5120"/>
                      <a:pt x="5340" y="5120"/>
                      <a:pt x="5716" y="5075"/>
                    </a:cubicBezTo>
                    <a:cubicBezTo>
                      <a:pt x="6091" y="5053"/>
                      <a:pt x="6356" y="4987"/>
                      <a:pt x="6532" y="4921"/>
                    </a:cubicBezTo>
                    <a:lnTo>
                      <a:pt x="6532" y="4016"/>
                    </a:lnTo>
                    <a:cubicBezTo>
                      <a:pt x="6532" y="3663"/>
                      <a:pt x="6488" y="3332"/>
                      <a:pt x="6378" y="3045"/>
                    </a:cubicBezTo>
                    <a:cubicBezTo>
                      <a:pt x="6267" y="2758"/>
                      <a:pt x="6113" y="2493"/>
                      <a:pt x="5914" y="2295"/>
                    </a:cubicBezTo>
                    <a:cubicBezTo>
                      <a:pt x="5716" y="2096"/>
                      <a:pt x="5473" y="1942"/>
                      <a:pt x="5186" y="1809"/>
                    </a:cubicBezTo>
                    <a:cubicBezTo>
                      <a:pt x="4899" y="1699"/>
                      <a:pt x="4568" y="1633"/>
                      <a:pt x="4215" y="1633"/>
                    </a:cubicBezTo>
                    <a:lnTo>
                      <a:pt x="3994" y="1633"/>
                    </a:lnTo>
                    <a:cubicBezTo>
                      <a:pt x="3707" y="1633"/>
                      <a:pt x="3442" y="1677"/>
                      <a:pt x="3200" y="1743"/>
                    </a:cubicBezTo>
                    <a:cubicBezTo>
                      <a:pt x="2957" y="1809"/>
                      <a:pt x="2736" y="1920"/>
                      <a:pt x="2560" y="2052"/>
                    </a:cubicBezTo>
                    <a:cubicBezTo>
                      <a:pt x="2383" y="2184"/>
                      <a:pt x="2207" y="2361"/>
                      <a:pt x="2074" y="2537"/>
                    </a:cubicBezTo>
                    <a:cubicBezTo>
                      <a:pt x="1942" y="2736"/>
                      <a:pt x="1853" y="2957"/>
                      <a:pt x="1787" y="3200"/>
                    </a:cubicBezTo>
                    <a:cubicBezTo>
                      <a:pt x="1721" y="3442"/>
                      <a:pt x="1699" y="3729"/>
                      <a:pt x="1699" y="4016"/>
                    </a:cubicBezTo>
                    <a:lnTo>
                      <a:pt x="1699" y="4634"/>
                    </a:lnTo>
                    <a:cubicBezTo>
                      <a:pt x="1699" y="4788"/>
                      <a:pt x="1721" y="5009"/>
                      <a:pt x="1765" y="5296"/>
                    </a:cubicBezTo>
                    <a:cubicBezTo>
                      <a:pt x="1809" y="5583"/>
                      <a:pt x="1853" y="5826"/>
                      <a:pt x="1920" y="6024"/>
                    </a:cubicBezTo>
                    <a:cubicBezTo>
                      <a:pt x="1986" y="6223"/>
                      <a:pt x="2096" y="6444"/>
                      <a:pt x="2229" y="6664"/>
                    </a:cubicBezTo>
                    <a:cubicBezTo>
                      <a:pt x="2361" y="6885"/>
                      <a:pt x="2538" y="7084"/>
                      <a:pt x="2736" y="7238"/>
                    </a:cubicBezTo>
                    <a:lnTo>
                      <a:pt x="2736" y="7348"/>
                    </a:lnTo>
                    <a:cubicBezTo>
                      <a:pt x="2008" y="7459"/>
                      <a:pt x="1434" y="7657"/>
                      <a:pt x="971" y="7922"/>
                    </a:cubicBezTo>
                    <a:cubicBezTo>
                      <a:pt x="529" y="8209"/>
                      <a:pt x="309" y="8540"/>
                      <a:pt x="309" y="8915"/>
                    </a:cubicBezTo>
                    <a:cubicBezTo>
                      <a:pt x="309" y="9070"/>
                      <a:pt x="375" y="9180"/>
                      <a:pt x="529" y="9246"/>
                    </a:cubicBezTo>
                    <a:cubicBezTo>
                      <a:pt x="573" y="9268"/>
                      <a:pt x="618" y="9268"/>
                      <a:pt x="662" y="9268"/>
                    </a:cubicBezTo>
                    <a:lnTo>
                      <a:pt x="7437" y="9268"/>
                    </a:lnTo>
                    <a:cubicBezTo>
                      <a:pt x="7503" y="9268"/>
                      <a:pt x="7547" y="9246"/>
                      <a:pt x="7636" y="9224"/>
                    </a:cubicBezTo>
                    <a:cubicBezTo>
                      <a:pt x="7702" y="9180"/>
                      <a:pt x="7768" y="9136"/>
                      <a:pt x="7812" y="9092"/>
                    </a:cubicBezTo>
                    <a:cubicBezTo>
                      <a:pt x="7856" y="9026"/>
                      <a:pt x="7878" y="8982"/>
                      <a:pt x="7878" y="8915"/>
                    </a:cubicBezTo>
                    <a:cubicBezTo>
                      <a:pt x="7878" y="8540"/>
                      <a:pt x="7658" y="8231"/>
                      <a:pt x="7238" y="7944"/>
                    </a:cubicBezTo>
                    <a:cubicBezTo>
                      <a:pt x="6775" y="7680"/>
                      <a:pt x="6201" y="7481"/>
                      <a:pt x="5495" y="7371"/>
                    </a:cubicBezTo>
                    <a:close/>
                    <a:moveTo>
                      <a:pt x="5495" y="737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2" name="标题 429496729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整体项目结构布局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bc399b24-b370-4560-abbd-c410b46e31c0.source.7.zh-Hans.pptx">
            <a:extLst>
              <a:ext uri="{FF2B5EF4-FFF2-40B4-BE49-F238E27FC236}">
                <a16:creationId xmlns:a16="http://schemas.microsoft.com/office/drawing/2014/main" id="{1164B7AF-A2DD-7B14-4AD3-E33E991B88FC}"/>
              </a:ext>
            </a:extLst>
          </p:cNvPr>
          <p:cNvGrpSpPr/>
          <p:nvPr/>
        </p:nvGrpSpPr>
        <p:grpSpPr>
          <a:xfrm>
            <a:off x="0" y="1130299"/>
            <a:ext cx="11625669" cy="5003800"/>
            <a:chOff x="0" y="1130299"/>
            <a:chExt cx="11625669" cy="5003800"/>
          </a:xfrm>
        </p:grpSpPr>
        <p:sp>
          <p:nvSpPr>
            <p:cNvPr id="11" name="PictureMisc1">
              <a:extLst>
                <a:ext uri="{FF2B5EF4-FFF2-40B4-BE49-F238E27FC236}">
                  <a16:creationId xmlns:a16="http://schemas.microsoft.com/office/drawing/2014/main" id="{C02D4D99-A919-C7E3-773F-E6D7C838E2FD}"/>
                </a:ext>
              </a:extLst>
            </p:cNvPr>
            <p:cNvSpPr/>
            <p:nvPr/>
          </p:nvSpPr>
          <p:spPr>
            <a:xfrm>
              <a:off x="0" y="1130299"/>
              <a:ext cx="2453640" cy="5003800"/>
            </a:xfrm>
            <a:prstGeom prst="rect">
              <a:avLst/>
            </a:prstGeom>
            <a:blipFill>
              <a:blip r:embed="rId3"/>
              <a:srcRect/>
              <a:stretch>
                <a:fillRect l="-103010" r="-10301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Rectangle: Rounded Corners 40">
              <a:extLst>
                <a:ext uri="{FF2B5EF4-FFF2-40B4-BE49-F238E27FC236}">
                  <a16:creationId xmlns:a16="http://schemas.microsoft.com/office/drawing/2014/main" id="{69B823F8-57B9-F24B-2A87-B236F8EE3B87}"/>
                </a:ext>
              </a:extLst>
            </p:cNvPr>
            <p:cNvSpPr/>
            <p:nvPr/>
          </p:nvSpPr>
          <p:spPr>
            <a:xfrm>
              <a:off x="1153160" y="2263572"/>
              <a:ext cx="2142973" cy="2737255"/>
            </a:xfrm>
            <a:prstGeom prst="rect">
              <a:avLst/>
            </a:prstGeom>
            <a:solidFill>
              <a:schemeClr val="accent1">
                <a:lumMod val="75000"/>
                <a:alpha val="9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Autofit/>
            </a:bodyPr>
            <a:lstStyle/>
            <a:p>
              <a:pPr algn="ctr"/>
              <a:endParaRPr lang="en-US" sz="2400" b="1">
                <a:cs typeface="+mn-ea"/>
                <a:sym typeface="+mn-lt"/>
              </a:endParaRPr>
            </a:p>
          </p:txBody>
        </p:sp>
        <p:sp>
          <p:nvSpPr>
            <p:cNvPr id="13" name="Freeform: Shape 47">
              <a:extLst>
                <a:ext uri="{FF2B5EF4-FFF2-40B4-BE49-F238E27FC236}">
                  <a16:creationId xmlns:a16="http://schemas.microsoft.com/office/drawing/2014/main" id="{449DB776-EE93-F9AA-5780-4C287AC2B795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2841729" y="2390011"/>
              <a:ext cx="330173" cy="352660"/>
            </a:xfrm>
            <a:custGeom>
              <a:avLst/>
              <a:gdLst>
                <a:gd name="connsiteX0" fmla="*/ 152120 w 291141"/>
                <a:gd name="connsiteY0" fmla="*/ 5553 h 310969"/>
                <a:gd name="connsiteX1" fmla="*/ 283824 w 291141"/>
                <a:gd name="connsiteY1" fmla="*/ 138826 h 310969"/>
                <a:gd name="connsiteX2" fmla="*/ 291141 w 291141"/>
                <a:gd name="connsiteY2" fmla="*/ 155485 h 310969"/>
                <a:gd name="connsiteX3" fmla="*/ 283824 w 291141"/>
                <a:gd name="connsiteY3" fmla="*/ 172144 h 310969"/>
                <a:gd name="connsiteX4" fmla="*/ 152120 w 291141"/>
                <a:gd name="connsiteY4" fmla="*/ 305416 h 310969"/>
                <a:gd name="connsiteX5" fmla="*/ 137486 w 291141"/>
                <a:gd name="connsiteY5" fmla="*/ 310969 h 310969"/>
                <a:gd name="connsiteX6" fmla="*/ 115535 w 291141"/>
                <a:gd name="connsiteY6" fmla="*/ 288757 h 310969"/>
                <a:gd name="connsiteX7" fmla="*/ 121022 w 291141"/>
                <a:gd name="connsiteY7" fmla="*/ 273949 h 310969"/>
                <a:gd name="connsiteX8" fmla="*/ 199451 w 291141"/>
                <a:gd name="connsiteY8" fmla="*/ 194587 h 310969"/>
                <a:gd name="connsiteX9" fmla="*/ 214605 w 291141"/>
                <a:gd name="connsiteY9" fmla="*/ 179253 h 310969"/>
                <a:gd name="connsiteX10" fmla="*/ 191279 w 291141"/>
                <a:gd name="connsiteY10" fmla="*/ 179253 h 310969"/>
                <a:gd name="connsiteX11" fmla="*/ 149924 w 291141"/>
                <a:gd name="connsiteY11" fmla="*/ 179252 h 310969"/>
                <a:gd name="connsiteX12" fmla="*/ 115326 w 291141"/>
                <a:gd name="connsiteY12" fmla="*/ 179253 h 310969"/>
                <a:gd name="connsiteX13" fmla="*/ 17299 w 291141"/>
                <a:gd name="connsiteY13" fmla="*/ 179252 h 310969"/>
                <a:gd name="connsiteX14" fmla="*/ 0 w 291141"/>
                <a:gd name="connsiteY14" fmla="*/ 156393 h 310969"/>
                <a:gd name="connsiteX15" fmla="*/ 17299 w 291141"/>
                <a:gd name="connsiteY15" fmla="*/ 133534 h 310969"/>
                <a:gd name="connsiteX16" fmla="*/ 115327 w 291141"/>
                <a:gd name="connsiteY16" fmla="*/ 133534 h 310969"/>
                <a:gd name="connsiteX17" fmla="*/ 149924 w 291141"/>
                <a:gd name="connsiteY17" fmla="*/ 133534 h 310969"/>
                <a:gd name="connsiteX18" fmla="*/ 206596 w 291141"/>
                <a:gd name="connsiteY18" fmla="*/ 133533 h 310969"/>
                <a:gd name="connsiteX19" fmla="*/ 216401 w 291141"/>
                <a:gd name="connsiteY19" fmla="*/ 133534 h 310969"/>
                <a:gd name="connsiteX20" fmla="*/ 209958 w 291141"/>
                <a:gd name="connsiteY20" fmla="*/ 127015 h 310969"/>
                <a:gd name="connsiteX21" fmla="*/ 122852 w 291141"/>
                <a:gd name="connsiteY21" fmla="*/ 38871 h 310969"/>
                <a:gd name="connsiteX22" fmla="*/ 115535 w 291141"/>
                <a:gd name="connsiteY22" fmla="*/ 22212 h 310969"/>
                <a:gd name="connsiteX23" fmla="*/ 137485 w 291141"/>
                <a:gd name="connsiteY23" fmla="*/ 0 h 310969"/>
                <a:gd name="connsiteX24" fmla="*/ 152120 w 291141"/>
                <a:gd name="connsiteY24" fmla="*/ 5553 h 31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41" h="310969">
                  <a:moveTo>
                    <a:pt x="152120" y="5553"/>
                  </a:moveTo>
                  <a:cubicBezTo>
                    <a:pt x="152120" y="5553"/>
                    <a:pt x="152120" y="5553"/>
                    <a:pt x="283824" y="138826"/>
                  </a:cubicBezTo>
                  <a:cubicBezTo>
                    <a:pt x="289312" y="142528"/>
                    <a:pt x="291141" y="149932"/>
                    <a:pt x="291141" y="155485"/>
                  </a:cubicBezTo>
                  <a:cubicBezTo>
                    <a:pt x="291141" y="161038"/>
                    <a:pt x="289312" y="166591"/>
                    <a:pt x="283824" y="172144"/>
                  </a:cubicBezTo>
                  <a:cubicBezTo>
                    <a:pt x="283824" y="172144"/>
                    <a:pt x="283824" y="172144"/>
                    <a:pt x="152120" y="305416"/>
                  </a:cubicBezTo>
                  <a:cubicBezTo>
                    <a:pt x="148461" y="309118"/>
                    <a:pt x="142974" y="310969"/>
                    <a:pt x="137486" y="310969"/>
                  </a:cubicBezTo>
                  <a:cubicBezTo>
                    <a:pt x="124681" y="310969"/>
                    <a:pt x="115535" y="301714"/>
                    <a:pt x="115535" y="288757"/>
                  </a:cubicBezTo>
                  <a:cubicBezTo>
                    <a:pt x="115535" y="283204"/>
                    <a:pt x="117364" y="277651"/>
                    <a:pt x="121022" y="273949"/>
                  </a:cubicBezTo>
                  <a:cubicBezTo>
                    <a:pt x="121022" y="273949"/>
                    <a:pt x="121022" y="273949"/>
                    <a:pt x="199451" y="194587"/>
                  </a:cubicBezTo>
                  <a:lnTo>
                    <a:pt x="214605" y="179253"/>
                  </a:lnTo>
                  <a:lnTo>
                    <a:pt x="191279" y="179253"/>
                  </a:lnTo>
                  <a:cubicBezTo>
                    <a:pt x="149924" y="179252"/>
                    <a:pt x="149924" y="179252"/>
                    <a:pt x="149924" y="179252"/>
                  </a:cubicBezTo>
                  <a:cubicBezTo>
                    <a:pt x="115326" y="179253"/>
                    <a:pt x="115326" y="179253"/>
                    <a:pt x="115326" y="179253"/>
                  </a:cubicBezTo>
                  <a:cubicBezTo>
                    <a:pt x="17299" y="179252"/>
                    <a:pt x="17299" y="179252"/>
                    <a:pt x="17299" y="179252"/>
                  </a:cubicBezTo>
                  <a:cubicBezTo>
                    <a:pt x="7208" y="179253"/>
                    <a:pt x="0" y="169728"/>
                    <a:pt x="0" y="156393"/>
                  </a:cubicBezTo>
                  <a:cubicBezTo>
                    <a:pt x="0" y="143059"/>
                    <a:pt x="7208" y="133534"/>
                    <a:pt x="17299" y="133534"/>
                  </a:cubicBezTo>
                  <a:cubicBezTo>
                    <a:pt x="115327" y="133534"/>
                    <a:pt x="115327" y="133534"/>
                    <a:pt x="115327" y="133534"/>
                  </a:cubicBezTo>
                  <a:cubicBezTo>
                    <a:pt x="149924" y="133534"/>
                    <a:pt x="149924" y="133534"/>
                    <a:pt x="149924" y="133534"/>
                  </a:cubicBezTo>
                  <a:cubicBezTo>
                    <a:pt x="174431" y="133534"/>
                    <a:pt x="192811" y="133534"/>
                    <a:pt x="206596" y="133533"/>
                  </a:cubicBezTo>
                  <a:lnTo>
                    <a:pt x="216401" y="133534"/>
                  </a:lnTo>
                  <a:lnTo>
                    <a:pt x="209958" y="127015"/>
                  </a:lnTo>
                  <a:cubicBezTo>
                    <a:pt x="193078" y="109933"/>
                    <a:pt x="166068" y="82602"/>
                    <a:pt x="122852" y="38871"/>
                  </a:cubicBezTo>
                  <a:cubicBezTo>
                    <a:pt x="119194" y="35169"/>
                    <a:pt x="115535" y="29616"/>
                    <a:pt x="115535" y="22212"/>
                  </a:cubicBezTo>
                  <a:cubicBezTo>
                    <a:pt x="115535" y="9255"/>
                    <a:pt x="124681" y="0"/>
                    <a:pt x="137485" y="0"/>
                  </a:cubicBezTo>
                  <a:cubicBezTo>
                    <a:pt x="142974" y="0"/>
                    <a:pt x="148461" y="1851"/>
                    <a:pt x="152120" y="5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>
              <a:noAutofit/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4" name="Title">
              <a:extLst>
                <a:ext uri="{FF2B5EF4-FFF2-40B4-BE49-F238E27FC236}">
                  <a16:creationId xmlns:a16="http://schemas.microsoft.com/office/drawing/2014/main" id="{1ED68404-7099-A5C4-22B2-562CD3021040}"/>
                </a:ext>
              </a:extLst>
            </p:cNvPr>
            <p:cNvSpPr/>
            <p:nvPr/>
          </p:nvSpPr>
          <p:spPr>
            <a:xfrm>
              <a:off x="1342024" y="2476293"/>
              <a:ext cx="2010313" cy="2075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l"/>
              <a:r>
                <a:rPr lang="zh-CN" altLang="en-US" sz="2400" b="1" dirty="0">
                  <a:solidFill>
                    <a:srgbClr val="FFFFFF"/>
                  </a:solidFill>
                </a:rPr>
                <a:t>根据业务角色配置专属客户端接口</a:t>
              </a:r>
              <a:endParaRPr lang="zh-CN" altLang="en-US" dirty="0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F9D50E41-2BF3-CFA8-E5F1-DC7E3822BD60}"/>
                </a:ext>
              </a:extLst>
            </p:cNvPr>
            <p:cNvGrpSpPr/>
            <p:nvPr/>
          </p:nvGrpSpPr>
          <p:grpSpPr>
            <a:xfrm>
              <a:off x="3560028" y="1493213"/>
              <a:ext cx="3876956" cy="1185705"/>
              <a:chOff x="3530560" y="1130300"/>
              <a:chExt cx="3876956" cy="1185705"/>
            </a:xfrm>
          </p:grpSpPr>
          <p:sp>
            <p:nvSpPr>
              <p:cNvPr id="17" name="Text1">
                <a:extLst>
                  <a:ext uri="{FF2B5EF4-FFF2-40B4-BE49-F238E27FC236}">
                    <a16:creationId xmlns:a16="http://schemas.microsoft.com/office/drawing/2014/main" id="{AB7549F7-B9E4-241C-2759-308E525860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0560" y="1555322"/>
                <a:ext cx="3876956" cy="76068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/login实现用户名密码登录返回JWT；/logout加入黑名单机制；/profile获取当前用户详细信息。</a:t>
                </a:r>
                <a:endParaRPr lang="zh-CN" altLang="en-US" dirty="0"/>
              </a:p>
            </p:txBody>
          </p:sp>
          <p:sp>
            <p:nvSpPr>
              <p:cNvPr id="18" name="Bullet1">
                <a:extLst>
                  <a:ext uri="{FF2B5EF4-FFF2-40B4-BE49-F238E27FC236}">
                    <a16:creationId xmlns:a16="http://schemas.microsoft.com/office/drawing/2014/main" id="{612BDCF8-0BF2-0388-8F97-B472B0382B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0560" y="1130300"/>
                <a:ext cx="3876956" cy="425021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认证接口/auth</a:t>
                </a:r>
                <a:endParaRPr lang="en-US" dirty="0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4B9CA213-93E7-11C9-7DD5-1D7B642EDABE}"/>
                </a:ext>
              </a:extLst>
            </p:cNvPr>
            <p:cNvGrpSpPr/>
            <p:nvPr/>
          </p:nvGrpSpPr>
          <p:grpSpPr>
            <a:xfrm>
              <a:off x="3560028" y="3020218"/>
              <a:ext cx="3876956" cy="1185705"/>
              <a:chOff x="3530560" y="2402998"/>
              <a:chExt cx="3876956" cy="1185705"/>
            </a:xfrm>
          </p:grpSpPr>
          <p:sp>
            <p:nvSpPr>
              <p:cNvPr id="45" name="Text2">
                <a:extLst>
                  <a:ext uri="{FF2B5EF4-FFF2-40B4-BE49-F238E27FC236}">
                    <a16:creationId xmlns:a16="http://schemas.microsoft.com/office/drawing/2014/main" id="{061A7051-9C43-A1F4-D044-BEA17D9F02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0560" y="2828020"/>
                <a:ext cx="3876956" cy="76068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支持获取科室列表、提交预约、查询个人预约记录、取消未确认预约等功能，无需权限也可部分访问。</a:t>
                </a:r>
                <a:endParaRPr lang="zh-CN" altLang="en-US" dirty="0"/>
              </a:p>
            </p:txBody>
          </p:sp>
          <p:sp>
            <p:nvSpPr>
              <p:cNvPr id="46" name="Bullet2">
                <a:extLst>
                  <a:ext uri="{FF2B5EF4-FFF2-40B4-BE49-F238E27FC236}">
                    <a16:creationId xmlns:a16="http://schemas.microsoft.com/office/drawing/2014/main" id="{65EB0EC9-01E7-C951-F0FE-391F8A467B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0560" y="2402998"/>
                <a:ext cx="3876956" cy="425021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患者端接口/patient</a:t>
                </a:r>
                <a:endParaRPr lang="en-US" dirty="0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7224BEDB-4B90-271A-35D2-C5E7CA9748B5}"/>
                </a:ext>
              </a:extLst>
            </p:cNvPr>
            <p:cNvGrpSpPr/>
            <p:nvPr/>
          </p:nvGrpSpPr>
          <p:grpSpPr>
            <a:xfrm>
              <a:off x="7644643" y="3039387"/>
              <a:ext cx="3876956" cy="1185705"/>
              <a:chOff x="3530560" y="3675696"/>
              <a:chExt cx="3876956" cy="1185705"/>
            </a:xfrm>
          </p:grpSpPr>
          <p:sp>
            <p:nvSpPr>
              <p:cNvPr id="48" name="Text3">
                <a:extLst>
                  <a:ext uri="{FF2B5EF4-FFF2-40B4-BE49-F238E27FC236}">
                    <a16:creationId xmlns:a16="http://schemas.microsoft.com/office/drawing/2014/main" id="{CEBA2F89-1909-9602-D7AF-9785502F3B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0560" y="4100718"/>
                <a:ext cx="3876956" cy="76068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提供现场登记、预约签到、就诊状态更新、缴费结算、患者信息查看等核心服务，需receptionist角色权限。</a:t>
                </a:r>
                <a:endParaRPr lang="zh-CN" altLang="en-US" dirty="0"/>
              </a:p>
            </p:txBody>
          </p:sp>
          <p:sp>
            <p:nvSpPr>
              <p:cNvPr id="58" name="Bullet3">
                <a:extLst>
                  <a:ext uri="{FF2B5EF4-FFF2-40B4-BE49-F238E27FC236}">
                    <a16:creationId xmlns:a16="http://schemas.microsoft.com/office/drawing/2014/main" id="{C0C490D5-DACA-AB8F-EC65-FB6069335A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0560" y="3675696"/>
                <a:ext cx="3876956" cy="425021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前台接口/receptionist</a:t>
                </a:r>
                <a:endParaRPr lang="en-US" dirty="0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5E621A0E-24D2-49C8-142D-D7599213473F}"/>
                </a:ext>
              </a:extLst>
            </p:cNvPr>
            <p:cNvGrpSpPr/>
            <p:nvPr/>
          </p:nvGrpSpPr>
          <p:grpSpPr>
            <a:xfrm>
              <a:off x="3533159" y="4442910"/>
              <a:ext cx="7988340" cy="1185705"/>
              <a:chOff x="3530560" y="4948395"/>
              <a:chExt cx="7988340" cy="1185705"/>
            </a:xfrm>
          </p:grpSpPr>
          <p:sp>
            <p:nvSpPr>
              <p:cNvPr id="60" name="Text4">
                <a:extLst>
                  <a:ext uri="{FF2B5EF4-FFF2-40B4-BE49-F238E27FC236}">
                    <a16:creationId xmlns:a16="http://schemas.microsoft.com/office/drawing/2014/main" id="{C4070B77-1988-7679-88C1-5DDB6607E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0560" y="5373417"/>
                <a:ext cx="7988340" cy="76068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开放诊室管理、排班增删改查、员工信息维护、收入与就诊统计查询等高级功能，仅admin角色可访问。</a:t>
                </a:r>
                <a:endParaRPr lang="zh-CN" altLang="en-US" dirty="0"/>
              </a:p>
            </p:txBody>
          </p:sp>
          <p:sp>
            <p:nvSpPr>
              <p:cNvPr id="61" name="Bullet4">
                <a:extLst>
                  <a:ext uri="{FF2B5EF4-FFF2-40B4-BE49-F238E27FC236}">
                    <a16:creationId xmlns:a16="http://schemas.microsoft.com/office/drawing/2014/main" id="{2D075CA0-4607-8CC6-A515-10BC73EF4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0560" y="4948395"/>
                <a:ext cx="7988340" cy="425021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管理员接口/admin</a:t>
                </a:r>
                <a:endParaRPr lang="en-US" dirty="0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E8A05573-DB51-8DAF-D22C-89F6ED6BA5C0}"/>
                </a:ext>
              </a:extLst>
            </p:cNvPr>
            <p:cNvGrpSpPr/>
            <p:nvPr/>
          </p:nvGrpSpPr>
          <p:grpSpPr>
            <a:xfrm>
              <a:off x="7748713" y="1493093"/>
              <a:ext cx="3876956" cy="1185705"/>
              <a:chOff x="7641944" y="1130300"/>
              <a:chExt cx="3876956" cy="1185705"/>
            </a:xfrm>
          </p:grpSpPr>
          <p:sp>
            <p:nvSpPr>
              <p:cNvPr id="74" name="Text5">
                <a:extLst>
                  <a:ext uri="{FF2B5EF4-FFF2-40B4-BE49-F238E27FC236}">
                    <a16:creationId xmlns:a16="http://schemas.microsoft.com/office/drawing/2014/main" id="{BC8B8D05-51D6-6D29-75D8-2A2878E11F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41944" y="1555322"/>
                <a:ext cx="3876956" cy="760683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cs typeface="+mn-ea"/>
                    <a:sym typeface="+mn-lt"/>
                  </a:rPr>
                  <a:t>所有非公开接口均需携带有效JWT令牌，后端通过装饰器验证身份与角色权限，防止越权操作。</a:t>
                </a:r>
                <a:endParaRPr lang="en-US" dirty="0"/>
              </a:p>
            </p:txBody>
          </p:sp>
          <p:sp>
            <p:nvSpPr>
              <p:cNvPr id="75" name="Bullet5">
                <a:extLst>
                  <a:ext uri="{FF2B5EF4-FFF2-40B4-BE49-F238E27FC236}">
                    <a16:creationId xmlns:a16="http://schemas.microsoft.com/office/drawing/2014/main" id="{51E71206-99E4-0F96-283F-961C2EA8D1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41944" y="1130300"/>
                <a:ext cx="3876956" cy="425021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接口安全性设计</a:t>
                </a:r>
                <a:endParaRPr 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marL="0" marR="0" lvl="0" indent="0" algn="l">
              <a:lnSpc>
                <a:spcPct val="100000"/>
              </a:lnSpc>
            </a:pPr>
            <a:r>
              <a:rPr lang="zh-CN" altLang="en-US" sz="28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API接口设计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EC8D-3C49-098E-177C-6451DC55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7e0d0cd-df57-4896-a869-e9ac9b899295.source.6.zh-Hans.pptx">
            <a:extLst>
              <a:ext uri="{FF2B5EF4-FFF2-40B4-BE49-F238E27FC236}">
                <a16:creationId xmlns:a16="http://schemas.microsoft.com/office/drawing/2014/main" id="{EB4A0D35-3983-9550-E20A-DDEBCF6654EF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69" name="C">
              <a:extLst>
                <a:ext uri="{FF2B5EF4-FFF2-40B4-BE49-F238E27FC236}">
                  <a16:creationId xmlns:a16="http://schemas.microsoft.com/office/drawing/2014/main" id="{A50C4870-86BF-DCD2-9830-5EFF75B5CDB2}"/>
                </a:ext>
              </a:extLst>
            </p:cNvPr>
            <p:cNvSpPr>
              <a:spLocks/>
            </p:cNvSpPr>
            <p:nvPr/>
          </p:nvSpPr>
          <p:spPr>
            <a:xfrm>
              <a:off x="1968500" y="1130300"/>
              <a:ext cx="9550400" cy="50038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0" name="Title">
              <a:extLst>
                <a:ext uri="{FF2B5EF4-FFF2-40B4-BE49-F238E27FC236}">
                  <a16:creationId xmlns:a16="http://schemas.microsoft.com/office/drawing/2014/main" id="{44258DDA-A72D-1B09-6D0A-81A51D1303A9}"/>
                </a:ext>
              </a:extLst>
            </p:cNvPr>
            <p:cNvSpPr txBox="1"/>
            <p:nvPr/>
          </p:nvSpPr>
          <p:spPr>
            <a:xfrm>
              <a:off x="660400" y="2698515"/>
              <a:ext cx="2641677" cy="1867370"/>
            </a:xfrm>
            <a:prstGeom prst="rect">
              <a:avLst/>
            </a:prstGeom>
            <a:solidFill>
              <a:schemeClr val="accent1">
                <a:lumMod val="75000"/>
                <a:alpha val="9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FFFFF"/>
                  </a:solidFill>
                  <a:cs typeface="+mn-ea"/>
                </a:defRPr>
              </a:lvl1pPr>
            </a:lstStyle>
            <a:p>
              <a:pPr marL="0" marR="0" lvl="0" indent="0" algn="ctr"/>
              <a:r>
                <a:rPr lang="zh-CN" altLang="en-US" dirty="0"/>
                <a:t>三方交互共同实现数据分享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6D28B9D-7246-9C9A-6402-A453DF7C8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371" y="115626"/>
            <a:ext cx="10717412" cy="835367"/>
          </a:xfrm>
        </p:spPr>
        <p:txBody>
          <a:bodyPr>
            <a:noAutofit/>
          </a:bodyPr>
          <a:lstStyle/>
          <a:p>
            <a:pPr marL="0" marR="0" lvl="0" indent="0" algn="l">
              <a:lnSpc>
                <a:spcPct val="100000"/>
              </a:lnSpc>
            </a:pPr>
            <a:r>
              <a:rPr lang="zh-CN" altLang="en-US" sz="3200" dirty="0"/>
              <a:t>核心业务流程实现</a:t>
            </a:r>
            <a:endParaRPr lang="zh-CN" altLang="en-US" dirty="0"/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521E78C9-491B-3B8F-70C8-A594BF1C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97" y="2823123"/>
            <a:ext cx="5938861" cy="26023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AB8E47-C2C7-D3DB-04E3-646B485A99AB}"/>
              </a:ext>
            </a:extLst>
          </p:cNvPr>
          <p:cNvSpPr txBox="1"/>
          <p:nvPr/>
        </p:nvSpPr>
        <p:spPr>
          <a:xfrm>
            <a:off x="2924113" y="1776657"/>
            <a:ext cx="8129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通过患者端、前台端、管理员端三方操作实现核心流程</a:t>
            </a:r>
            <a:endParaRPr lang="en-US" altLang="zh-CN" sz="24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14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49c7b609-29a9-4f07-aa9e-b05bc358bfe1.source.7.zh-Hans.pptx">
            <a:extLst>
              <a:ext uri="{FF2B5EF4-FFF2-40B4-BE49-F238E27FC236}">
                <a16:creationId xmlns:a16="http://schemas.microsoft.com/office/drawing/2014/main" id="{C9803F1B-8496-A422-59BD-91C778A834FD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cxnSp>
          <p:nvCxnSpPr>
            <p:cNvPr id="3" name="S">
              <a:extLst>
                <a:ext uri="{FF2B5EF4-FFF2-40B4-BE49-F238E27FC236}">
                  <a16:creationId xmlns:a16="http://schemas.microsoft.com/office/drawing/2014/main" id="{8F896FA2-CEE8-2419-81C7-77BFBB6BB401}"/>
                </a:ext>
              </a:extLst>
            </p:cNvPr>
            <p:cNvCxnSpPr>
              <a:cxnSpLocks/>
            </p:cNvCxnSpPr>
            <p:nvPr/>
          </p:nvCxnSpPr>
          <p:spPr>
            <a:xfrm>
              <a:off x="2875141" y="1130300"/>
              <a:ext cx="503441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">
              <a:extLst>
                <a:ext uri="{FF2B5EF4-FFF2-40B4-BE49-F238E27FC236}">
                  <a16:creationId xmlns:a16="http://schemas.microsoft.com/office/drawing/2014/main" id="{838CB054-9F42-A207-6153-01FE6136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6602" y="1130300"/>
              <a:ext cx="198539" cy="20922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">
              <a:extLst>
                <a:ext uri="{FF2B5EF4-FFF2-40B4-BE49-F238E27FC236}">
                  <a16:creationId xmlns:a16="http://schemas.microsoft.com/office/drawing/2014/main" id="{DB8E0859-4A0B-5E66-7181-44974904C336}"/>
                </a:ext>
              </a:extLst>
            </p:cNvPr>
            <p:cNvCxnSpPr>
              <a:cxnSpLocks/>
            </p:cNvCxnSpPr>
            <p:nvPr/>
          </p:nvCxnSpPr>
          <p:spPr>
            <a:xfrm>
              <a:off x="816448" y="1341166"/>
              <a:ext cx="186015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17">
              <a:extLst>
                <a:ext uri="{FF2B5EF4-FFF2-40B4-BE49-F238E27FC236}">
                  <a16:creationId xmlns:a16="http://schemas.microsoft.com/office/drawing/2014/main" id="{83564BEC-524A-12A2-19BA-07E52D14EE81}"/>
                </a:ext>
              </a:extLst>
            </p:cNvPr>
            <p:cNvSpPr/>
            <p:nvPr/>
          </p:nvSpPr>
          <p:spPr>
            <a:xfrm>
              <a:off x="660400" y="1263142"/>
              <a:ext cx="156048" cy="156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lang="en-US" sz="1200" dirty="0">
                <a:solidFill>
                  <a:srgbClr val="3F3F3F"/>
                </a:solidFill>
                <a:cs typeface="+mn-ea"/>
                <a:sym typeface="+mn-lt"/>
              </a:endParaRPr>
            </a:p>
          </p:txBody>
        </p:sp>
        <p:sp>
          <p:nvSpPr>
            <p:cNvPr id="68" name="PictureMisc1">
              <a:extLst>
                <a:ext uri="{FF2B5EF4-FFF2-40B4-BE49-F238E27FC236}">
                  <a16:creationId xmlns:a16="http://schemas.microsoft.com/office/drawing/2014/main" id="{C681E3B2-AA4F-6C84-DA85-E30937D33FA9}"/>
                </a:ext>
              </a:extLst>
            </p:cNvPr>
            <p:cNvSpPr>
              <a:spLocks/>
            </p:cNvSpPr>
            <p:nvPr/>
          </p:nvSpPr>
          <p:spPr>
            <a:xfrm>
              <a:off x="8114765" y="1130300"/>
              <a:ext cx="3404135" cy="3706101"/>
            </a:xfrm>
            <a:custGeom>
              <a:avLst/>
              <a:gdLst>
                <a:gd name="connsiteX0" fmla="*/ 0 w 12192000"/>
                <a:gd name="connsiteY0" fmla="*/ 0 h 1299396"/>
                <a:gd name="connsiteX1" fmla="*/ 12192000 w 12192000"/>
                <a:gd name="connsiteY1" fmla="*/ 0 h 1299396"/>
                <a:gd name="connsiteX2" fmla="*/ 12192000 w 12192000"/>
                <a:gd name="connsiteY2" fmla="*/ 1299396 h 1299396"/>
                <a:gd name="connsiteX3" fmla="*/ 0 w 12192000"/>
                <a:gd name="connsiteY3" fmla="*/ 1299396 h 129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299396">
                  <a:moveTo>
                    <a:pt x="0" y="0"/>
                  </a:moveTo>
                  <a:lnTo>
                    <a:pt x="12192000" y="0"/>
                  </a:lnTo>
                  <a:lnTo>
                    <a:pt x="12192000" y="1299396"/>
                  </a:lnTo>
                  <a:lnTo>
                    <a:pt x="0" y="1299396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1321" r="-5236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Title">
              <a:extLst>
                <a:ext uri="{FF2B5EF4-FFF2-40B4-BE49-F238E27FC236}">
                  <a16:creationId xmlns:a16="http://schemas.microsoft.com/office/drawing/2014/main" id="{F2D22FD0-DBB1-9634-BA5C-7BABA52268FC}"/>
                </a:ext>
              </a:extLst>
            </p:cNvPr>
            <p:cNvSpPr/>
            <p:nvPr/>
          </p:nvSpPr>
          <p:spPr>
            <a:xfrm>
              <a:off x="8114765" y="4669916"/>
              <a:ext cx="3404135" cy="1464184"/>
            </a:xfrm>
            <a:prstGeom prst="rect">
              <a:avLst/>
            </a:prstGeom>
            <a:solidFill>
              <a:schemeClr val="accent1">
                <a:lumMod val="75000"/>
                <a:alpha val="9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Autofit/>
            </a:bodyPr>
            <a:lstStyle/>
            <a:p>
              <a:pPr marL="0" marR="0" lvl="0" indent="0" algn="ctr"/>
              <a:r>
                <a:rPr lang="zh-CN" altLang="en-US" sz="2400" b="1" dirty="0">
                  <a:solidFill>
                    <a:srgbClr val="FFFFFF"/>
                  </a:solidFill>
                </a:rPr>
                <a:t>患者预约签到流程控制</a:t>
              </a:r>
              <a:endParaRPr lang="zh-CN" altLang="en-US" dirty="0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A47EE85-4BA9-5FAF-130F-83089BC754BF}"/>
                </a:ext>
              </a:extLst>
            </p:cNvPr>
            <p:cNvGrpSpPr/>
            <p:nvPr/>
          </p:nvGrpSpPr>
          <p:grpSpPr>
            <a:xfrm>
              <a:off x="670560" y="1537683"/>
              <a:ext cx="3557537" cy="1233935"/>
              <a:chOff x="660400" y="1615450"/>
              <a:chExt cx="3557537" cy="1233935"/>
            </a:xfrm>
          </p:grpSpPr>
          <p:sp>
            <p:nvSpPr>
              <p:cNvPr id="4" name="Bullet1">
                <a:extLst>
                  <a:ext uri="{FF2B5EF4-FFF2-40B4-BE49-F238E27FC236}">
                    <a16:creationId xmlns:a16="http://schemas.microsoft.com/office/drawing/2014/main" id="{14170FA3-6EC7-EB7E-ED3F-10334748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615450"/>
                <a:ext cx="3557537" cy="423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600" b="1" i="0" u="none" strike="noStrike" dirty="0">
                    <a:solidFill>
                      <a:schemeClr val="accent1"/>
                    </a:solidFill>
                  </a:rPr>
                  <a:t>预约流程详解</a:t>
                </a:r>
                <a:endParaRPr lang="zh-CN" altLang="en-US" dirty="0"/>
              </a:p>
            </p:txBody>
          </p:sp>
          <p:sp>
            <p:nvSpPr>
              <p:cNvPr id="5" name="Text1">
                <a:extLst>
                  <a:ext uri="{FF2B5EF4-FFF2-40B4-BE49-F238E27FC236}">
                    <a16:creationId xmlns:a16="http://schemas.microsoft.com/office/drawing/2014/main" id="{920239A7-2E08-32AD-C4FC-8DEBAF5409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2039297"/>
                <a:ext cx="3557537" cy="810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患者预约状态采用预约状态机模型进行转移，状态包含：待确认/已确认/已完成/已取消；</a:t>
                </a:r>
                <a:endParaRPr lang="zh-CN" altLang="en-US" dirty="0"/>
              </a:p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流转逻辑</a:t>
                </a:r>
                <a:endParaRPr lang="zh-CN" altLang="en-US" dirty="0"/>
              </a:p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待确认 → 已确认 或 待确认 → 已取消</a:t>
                </a:r>
                <a:endParaRPr lang="zh-CN" altLang="en-US" dirty="0"/>
              </a:p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 待确认 → 已取消</a:t>
                </a:r>
                <a:endParaRPr lang="zh-CN" altLang="en-US" dirty="0"/>
              </a:p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 已完成/已取消状态后不再流转</a:t>
                </a:r>
                <a:endParaRPr lang="zh-CN" altLang="en-US" dirty="0"/>
              </a:p>
              <a:p>
                <a:pPr marL="0" marR="0" lvl="0" indent="0" algn="l">
                  <a:lnSpc>
                    <a:spcPct val="120000"/>
                  </a:lnSpc>
                </a:pPr>
                <a:endParaRPr lang="zh-CN" altLang="en-US" dirty="0"/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EDA72C3D-E44A-33C6-1A42-8AB878595DD9}"/>
                </a:ext>
              </a:extLst>
            </p:cNvPr>
            <p:cNvGrpSpPr/>
            <p:nvPr/>
          </p:nvGrpSpPr>
          <p:grpSpPr>
            <a:xfrm>
              <a:off x="670623" y="3478747"/>
              <a:ext cx="3557537" cy="1069331"/>
              <a:chOff x="660400" y="2765223"/>
              <a:chExt cx="3557537" cy="1069331"/>
            </a:xfrm>
          </p:grpSpPr>
          <p:sp>
            <p:nvSpPr>
              <p:cNvPr id="11" name="Bullet2">
                <a:extLst>
                  <a:ext uri="{FF2B5EF4-FFF2-40B4-BE49-F238E27FC236}">
                    <a16:creationId xmlns:a16="http://schemas.microsoft.com/office/drawing/2014/main" id="{761BC1A2-3BAF-2E5C-9251-BD295AFB4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2765223"/>
                <a:ext cx="3557537" cy="423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600" b="1" i="0" u="none" strike="noStrike" dirty="0">
                    <a:solidFill>
                      <a:schemeClr val="accent1"/>
                    </a:solidFill>
                  </a:rPr>
                  <a:t>签到核验机制</a:t>
                </a:r>
                <a:endParaRPr lang="zh-CN" altLang="en-US" dirty="0"/>
              </a:p>
            </p:txBody>
          </p:sp>
          <p:sp>
            <p:nvSpPr>
              <p:cNvPr id="12" name="Text2">
                <a:extLst>
                  <a:ext uri="{FF2B5EF4-FFF2-40B4-BE49-F238E27FC236}">
                    <a16:creationId xmlns:a16="http://schemas.microsoft.com/office/drawing/2014/main" id="{88B9BD52-9728-29EC-82E2-18BBD09CD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3189070"/>
                <a:ext cx="3557537" cy="645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到院后前台输入手机号或扫描预约二维码 → 验证身份信息 → 更新appointment.status为“已确认” → 创建visit记录并关联appt_id。</a:t>
                </a:r>
                <a:endParaRPr lang="zh-CN" altLang="en-US" dirty="0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62344CC-E33B-DB46-4D34-E55FEE699609}"/>
                </a:ext>
              </a:extLst>
            </p:cNvPr>
            <p:cNvGrpSpPr/>
            <p:nvPr/>
          </p:nvGrpSpPr>
          <p:grpSpPr>
            <a:xfrm>
              <a:off x="670603" y="4938161"/>
              <a:ext cx="3557537" cy="1069331"/>
              <a:chOff x="4387583" y="3914996"/>
              <a:chExt cx="3557537" cy="1069331"/>
            </a:xfrm>
          </p:grpSpPr>
          <p:sp>
            <p:nvSpPr>
              <p:cNvPr id="37" name="Bullet7">
                <a:extLst>
                  <a:ext uri="{FF2B5EF4-FFF2-40B4-BE49-F238E27FC236}">
                    <a16:creationId xmlns:a16="http://schemas.microsoft.com/office/drawing/2014/main" id="{8A51806C-A752-C93C-15C0-DEEE33FB60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7583" y="3914996"/>
                <a:ext cx="3557537" cy="423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600" b="1" i="0" u="none" strike="noStrike" dirty="0">
                    <a:solidFill>
                      <a:schemeClr val="accent1"/>
                    </a:solidFill>
                  </a:rPr>
                  <a:t>现场登记替代预约</a:t>
                </a:r>
                <a:endParaRPr lang="zh-CN" altLang="en-US" dirty="0"/>
              </a:p>
            </p:txBody>
          </p:sp>
          <p:sp>
            <p:nvSpPr>
              <p:cNvPr id="38" name="Text7">
                <a:extLst>
                  <a:ext uri="{FF2B5EF4-FFF2-40B4-BE49-F238E27FC236}">
                    <a16:creationId xmlns:a16="http://schemas.microsoft.com/office/drawing/2014/main" id="{AE87BF1C-91B0-81BC-8EC4-6A7608416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7583" y="4338843"/>
                <a:ext cx="3557537" cy="645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对于未预约患者，前台可直接录入基本信息 → 创建patient记录 → 分配当前空闲诊室 → 直接生成visit(状态=候诊中)。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核心业务流程实现</a:t>
            </a:r>
            <a:endParaRPr lang="en-US" dirty="0"/>
          </a:p>
        </p:txBody>
      </p:sp>
      <p:pic>
        <p:nvPicPr>
          <p:cNvPr id="10" name="图片 9" descr="图示&#10;&#10;AI 生成的内容可能不正确。">
            <a:extLst>
              <a:ext uri="{FF2B5EF4-FFF2-40B4-BE49-F238E27FC236}">
                <a16:creationId xmlns:a16="http://schemas.microsoft.com/office/drawing/2014/main" id="{0B27C882-2BD3-06E2-F743-6DF9F3DC6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707" y="1961530"/>
            <a:ext cx="2976569" cy="41567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49c7b609-29a9-4f07-aa9e-b05bc358bfe1.source.7.zh-Hans.pptx">
            <a:extLst>
              <a:ext uri="{FF2B5EF4-FFF2-40B4-BE49-F238E27FC236}">
                <a16:creationId xmlns:a16="http://schemas.microsoft.com/office/drawing/2014/main" id="{C9803F1B-8496-A422-59BD-91C778A834FD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cxnSp>
          <p:nvCxnSpPr>
            <p:cNvPr id="3" name="S">
              <a:extLst>
                <a:ext uri="{FF2B5EF4-FFF2-40B4-BE49-F238E27FC236}">
                  <a16:creationId xmlns:a16="http://schemas.microsoft.com/office/drawing/2014/main" id="{8F896FA2-CEE8-2419-81C7-77BFBB6BB401}"/>
                </a:ext>
              </a:extLst>
            </p:cNvPr>
            <p:cNvCxnSpPr>
              <a:cxnSpLocks/>
            </p:cNvCxnSpPr>
            <p:nvPr/>
          </p:nvCxnSpPr>
          <p:spPr>
            <a:xfrm>
              <a:off x="2875141" y="1130300"/>
              <a:ext cx="503441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">
              <a:extLst>
                <a:ext uri="{FF2B5EF4-FFF2-40B4-BE49-F238E27FC236}">
                  <a16:creationId xmlns:a16="http://schemas.microsoft.com/office/drawing/2014/main" id="{838CB054-9F42-A207-6153-01FE6136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6602" y="1130300"/>
              <a:ext cx="198539" cy="20922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">
              <a:extLst>
                <a:ext uri="{FF2B5EF4-FFF2-40B4-BE49-F238E27FC236}">
                  <a16:creationId xmlns:a16="http://schemas.microsoft.com/office/drawing/2014/main" id="{DB8E0859-4A0B-5E66-7181-44974904C336}"/>
                </a:ext>
              </a:extLst>
            </p:cNvPr>
            <p:cNvCxnSpPr>
              <a:cxnSpLocks/>
            </p:cNvCxnSpPr>
            <p:nvPr/>
          </p:nvCxnSpPr>
          <p:spPr>
            <a:xfrm>
              <a:off x="816448" y="1341166"/>
              <a:ext cx="186015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17">
              <a:extLst>
                <a:ext uri="{FF2B5EF4-FFF2-40B4-BE49-F238E27FC236}">
                  <a16:creationId xmlns:a16="http://schemas.microsoft.com/office/drawing/2014/main" id="{83564BEC-524A-12A2-19BA-07E52D14EE81}"/>
                </a:ext>
              </a:extLst>
            </p:cNvPr>
            <p:cNvSpPr/>
            <p:nvPr/>
          </p:nvSpPr>
          <p:spPr>
            <a:xfrm>
              <a:off x="660400" y="1263142"/>
              <a:ext cx="156048" cy="156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lang="en-US" sz="1200" dirty="0">
                <a:solidFill>
                  <a:srgbClr val="3F3F3F"/>
                </a:solidFill>
                <a:cs typeface="+mn-ea"/>
                <a:sym typeface="+mn-lt"/>
              </a:endParaRPr>
            </a:p>
          </p:txBody>
        </p:sp>
        <p:sp>
          <p:nvSpPr>
            <p:cNvPr id="68" name="PictureMisc1">
              <a:extLst>
                <a:ext uri="{FF2B5EF4-FFF2-40B4-BE49-F238E27FC236}">
                  <a16:creationId xmlns:a16="http://schemas.microsoft.com/office/drawing/2014/main" id="{C681E3B2-AA4F-6C84-DA85-E30937D33FA9}"/>
                </a:ext>
              </a:extLst>
            </p:cNvPr>
            <p:cNvSpPr>
              <a:spLocks/>
            </p:cNvSpPr>
            <p:nvPr/>
          </p:nvSpPr>
          <p:spPr>
            <a:xfrm>
              <a:off x="8114765" y="1130300"/>
              <a:ext cx="3404135" cy="3706101"/>
            </a:xfrm>
            <a:custGeom>
              <a:avLst/>
              <a:gdLst>
                <a:gd name="connsiteX0" fmla="*/ 0 w 12192000"/>
                <a:gd name="connsiteY0" fmla="*/ 0 h 1299396"/>
                <a:gd name="connsiteX1" fmla="*/ 12192000 w 12192000"/>
                <a:gd name="connsiteY1" fmla="*/ 0 h 1299396"/>
                <a:gd name="connsiteX2" fmla="*/ 12192000 w 12192000"/>
                <a:gd name="connsiteY2" fmla="*/ 1299396 h 1299396"/>
                <a:gd name="connsiteX3" fmla="*/ 0 w 12192000"/>
                <a:gd name="connsiteY3" fmla="*/ 1299396 h 129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299396">
                  <a:moveTo>
                    <a:pt x="0" y="0"/>
                  </a:moveTo>
                  <a:lnTo>
                    <a:pt x="12192000" y="0"/>
                  </a:lnTo>
                  <a:lnTo>
                    <a:pt x="12192000" y="1299396"/>
                  </a:lnTo>
                  <a:lnTo>
                    <a:pt x="0" y="1299396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 l="-41321" r="-5236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Title">
              <a:extLst>
                <a:ext uri="{FF2B5EF4-FFF2-40B4-BE49-F238E27FC236}">
                  <a16:creationId xmlns:a16="http://schemas.microsoft.com/office/drawing/2014/main" id="{F2D22FD0-DBB1-9634-BA5C-7BABA52268FC}"/>
                </a:ext>
              </a:extLst>
            </p:cNvPr>
            <p:cNvSpPr/>
            <p:nvPr/>
          </p:nvSpPr>
          <p:spPr>
            <a:xfrm>
              <a:off x="8114765" y="4669916"/>
              <a:ext cx="3404135" cy="1464184"/>
            </a:xfrm>
            <a:prstGeom prst="rect">
              <a:avLst/>
            </a:prstGeom>
            <a:solidFill>
              <a:schemeClr val="accent1">
                <a:lumMod val="75000"/>
                <a:alpha val="9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Autofit/>
            </a:bodyPr>
            <a:lstStyle/>
            <a:p>
              <a:pPr marL="0" marR="0" lvl="0" indent="0" algn="ctr"/>
              <a:r>
                <a:rPr lang="zh-CN" altLang="en-US" sz="2400" b="1" dirty="0">
                  <a:solidFill>
                    <a:srgbClr val="FFFFFF"/>
                  </a:solidFill>
                </a:rPr>
                <a:t>就诊分配流程控制</a:t>
              </a:r>
              <a:endParaRPr lang="zh-CN" altLang="en-US" dirty="0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28E3B85-494A-E2AC-2F30-F4FF3EBB9F0C}"/>
                </a:ext>
              </a:extLst>
            </p:cNvPr>
            <p:cNvGrpSpPr/>
            <p:nvPr/>
          </p:nvGrpSpPr>
          <p:grpSpPr>
            <a:xfrm>
              <a:off x="816372" y="1653850"/>
              <a:ext cx="3557537" cy="1069331"/>
              <a:chOff x="660400" y="3914996"/>
              <a:chExt cx="3557537" cy="1069331"/>
            </a:xfrm>
          </p:grpSpPr>
          <p:sp>
            <p:nvSpPr>
              <p:cNvPr id="4" name="Bullet3">
                <a:extLst>
                  <a:ext uri="{FF2B5EF4-FFF2-40B4-BE49-F238E27FC236}">
                    <a16:creationId xmlns:a16="http://schemas.microsoft.com/office/drawing/2014/main" id="{ED39B6FC-DFB6-0834-C93A-06949174D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3914996"/>
                <a:ext cx="3557537" cy="423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600" b="1" i="0" u="none" strike="noStrike" dirty="0">
                    <a:solidFill>
                      <a:schemeClr val="accent1"/>
                    </a:solidFill>
                  </a:rPr>
                  <a:t>就诊流程推进</a:t>
                </a:r>
                <a:endParaRPr lang="zh-CN" altLang="en-US" dirty="0"/>
              </a:p>
            </p:txBody>
          </p:sp>
          <p:sp>
            <p:nvSpPr>
              <p:cNvPr id="5" name="Text3">
                <a:extLst>
                  <a:ext uri="{FF2B5EF4-FFF2-40B4-BE49-F238E27FC236}">
                    <a16:creationId xmlns:a16="http://schemas.microsoft.com/office/drawing/2014/main" id="{ECC78814-EEE0-5827-662D-7FAB0B42DA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4338843"/>
                <a:ext cx="3557537" cy="645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就诊状态机设置：候诊中/就诊中/待缴费/已离院</a:t>
                </a:r>
                <a:endParaRPr lang="zh-CN" altLang="en-US" dirty="0"/>
              </a:p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四个状态按照严格的单向顺序就行流转</a:t>
                </a:r>
                <a:endParaRPr lang="zh-CN" altLang="en-US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5DCF4BA-F207-CF78-97A7-ED81B8718E09}"/>
                </a:ext>
              </a:extLst>
            </p:cNvPr>
            <p:cNvGrpSpPr/>
            <p:nvPr/>
          </p:nvGrpSpPr>
          <p:grpSpPr>
            <a:xfrm>
              <a:off x="816402" y="4484488"/>
              <a:ext cx="3557537" cy="1069331"/>
              <a:chOff x="4387583" y="2765223"/>
              <a:chExt cx="3557537" cy="1069331"/>
            </a:xfrm>
          </p:grpSpPr>
          <p:sp>
            <p:nvSpPr>
              <p:cNvPr id="39" name="Bullet6">
                <a:extLst>
                  <a:ext uri="{FF2B5EF4-FFF2-40B4-BE49-F238E27FC236}">
                    <a16:creationId xmlns:a16="http://schemas.microsoft.com/office/drawing/2014/main" id="{4F7A3F8D-C479-F445-C166-F297FE9B3A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7583" y="2765223"/>
                <a:ext cx="3557537" cy="423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600" b="1" i="0" u="none" strike="noStrike" dirty="0">
                    <a:solidFill>
                      <a:schemeClr val="accent1"/>
                    </a:solidFill>
                  </a:rPr>
                  <a:t>离院状态闭环</a:t>
                </a:r>
                <a:endParaRPr lang="zh-CN" altLang="en-US" dirty="0"/>
              </a:p>
            </p:txBody>
          </p:sp>
          <p:sp>
            <p:nvSpPr>
              <p:cNvPr id="40" name="Text6">
                <a:extLst>
                  <a:ext uri="{FF2B5EF4-FFF2-40B4-BE49-F238E27FC236}">
                    <a16:creationId xmlns:a16="http://schemas.microsoft.com/office/drawing/2014/main" id="{1086BDDC-C475-D674-0FA2-D4A90C7A4B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7583" y="3189070"/>
                <a:ext cx="3557537" cy="645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当账单支付完成后，visit.status自动更新为“已离院”，整个就诊周期结束，数据归档可供后续查询统计。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核心业务流程实现</a:t>
            </a:r>
            <a:endParaRPr lang="en-US" dirty="0"/>
          </a:p>
        </p:txBody>
      </p:sp>
      <p:grpSp>
        <p:nvGrpSpPr>
          <p:cNvPr id="69" name="组合 57">
            <a:extLst>
              <a:ext uri="{FF2B5EF4-FFF2-40B4-BE49-F238E27FC236}">
                <a16:creationId xmlns:a16="http://schemas.microsoft.com/office/drawing/2014/main" id="{428E3B85-494A-E2AC-2F30-F4FF3EBB9F0C}"/>
              </a:ext>
            </a:extLst>
          </p:cNvPr>
          <p:cNvGrpSpPr/>
          <p:nvPr/>
        </p:nvGrpSpPr>
        <p:grpSpPr>
          <a:xfrm>
            <a:off x="816372" y="2955317"/>
            <a:ext cx="4322246" cy="1069331"/>
            <a:chOff x="660400" y="3914996"/>
            <a:chExt cx="3557537" cy="1069331"/>
          </a:xfrm>
        </p:grpSpPr>
        <p:sp>
          <p:nvSpPr>
            <p:cNvPr id="14" name="Bullet3">
              <a:extLst>
                <a:ext uri="{FF2B5EF4-FFF2-40B4-BE49-F238E27FC236}">
                  <a16:creationId xmlns:a16="http://schemas.microsoft.com/office/drawing/2014/main" id="{ED39B6FC-DFB6-0834-C93A-06949174DC72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3914996"/>
              <a:ext cx="3557537" cy="423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l">
                <a:lnSpc>
                  <a:spcPct val="120000"/>
                </a:lnSpc>
              </a:pPr>
              <a:r>
                <a:rPr lang="zh-CN" altLang="en-US" sz="1600" b="1" i="0" u="none" strike="noStrike" dirty="0">
                  <a:solidFill>
                    <a:schemeClr val="accent1"/>
                  </a:solidFill>
                </a:rPr>
                <a:t>诊疗排班配置</a:t>
              </a:r>
              <a:endParaRPr lang="zh-CN" altLang="en-US" dirty="0"/>
            </a:p>
          </p:txBody>
        </p:sp>
        <p:sp>
          <p:nvSpPr>
            <p:cNvPr id="16" name="Text3">
              <a:extLst>
                <a:ext uri="{FF2B5EF4-FFF2-40B4-BE49-F238E27FC236}">
                  <a16:creationId xmlns:a16="http://schemas.microsoft.com/office/drawing/2014/main" id="{ECC78814-EEE0-5827-662D-7FAB0B42DAC0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4338843"/>
              <a:ext cx="3557537" cy="6454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marR="0" lvl="0" indent="0" algn="l">
                <a:lnSpc>
                  <a:spcPct val="120000"/>
                </a:lnSpc>
              </a:pPr>
              <a:r>
                <a:rPr lang="zh-CN" altLang="en-US" sz="1200" i="0" u="none" strike="noStrike" dirty="0">
                  <a:solidFill>
                    <a:schemeClr val="tx1"/>
                  </a:solidFill>
                </a:rPr>
                <a:t>分配就诊排班时，进行排班容量控制：</a:t>
              </a:r>
              <a:endParaRPr lang="zh-CN" altLang="en-US" dirty="0"/>
            </a:p>
            <a:p>
              <a:pPr marL="0" marR="0" lvl="0" indent="0" algn="l">
                <a:lnSpc>
                  <a:spcPct val="120000"/>
                </a:lnSpc>
              </a:pPr>
              <a:r>
                <a:rPr lang="zh-CN" altLang="en-US" sz="1200" i="0" u="none" strike="noStrike" dirty="0">
                  <a:solidFill>
                    <a:schemeClr val="tx1"/>
                  </a:solidFill>
                </a:rPr>
                <a:t>schedule.current_patients &lt;= schedule.max_patients</a:t>
              </a:r>
              <a:endParaRPr lang="zh-CN" altLang="en-US" dirty="0"/>
            </a:p>
            <a:p>
              <a:pPr marL="0" marR="0" lvl="0" indent="0" algn="l">
                <a:lnSpc>
                  <a:spcPct val="120000"/>
                </a:lnSpc>
              </a:pPr>
              <a:r>
                <a:rPr lang="zh-CN" altLang="en-US" sz="1200" i="0" u="none" strike="noStrike" dirty="0">
                  <a:solidFill>
                    <a:schemeClr val="tx1"/>
                  </a:solidFill>
                </a:rPr>
                <a:t>在可用排班中选择人数最小的医生进行排班，避免超出限额</a:t>
              </a:r>
              <a:endParaRPr lang="zh-CN" altLang="en-US" dirty="0"/>
            </a:p>
          </p:txBody>
        </p:sp>
      </p:grpSp>
      <p:pic>
        <p:nvPicPr>
          <p:cNvPr id="15" name="图片 14" descr="图示&#10;&#10;AI 生成的内容可能不正确。">
            <a:extLst>
              <a:ext uri="{FF2B5EF4-FFF2-40B4-BE49-F238E27FC236}">
                <a16:creationId xmlns:a16="http://schemas.microsoft.com/office/drawing/2014/main" id="{A2FEF478-2DB8-0CD8-AF51-88AB24F5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18" y="1682940"/>
            <a:ext cx="2294569" cy="40993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52dda95a-f844-4cf0-af0a-2122254cfdb5.source.5.zh-Hans.pptx">
            <a:extLst>
              <a:ext uri="{FF2B5EF4-FFF2-40B4-BE49-F238E27FC236}">
                <a16:creationId xmlns:a16="http://schemas.microsoft.com/office/drawing/2014/main" id="{C082F538-BEDC-82B2-348B-5179AC9629A3}"/>
              </a:ext>
            </a:extLst>
          </p:cNvPr>
          <p:cNvGrpSpPr/>
          <p:nvPr/>
        </p:nvGrpSpPr>
        <p:grpSpPr>
          <a:xfrm>
            <a:off x="660400" y="1242967"/>
            <a:ext cx="11531600" cy="4463756"/>
            <a:chOff x="660400" y="1242967"/>
            <a:chExt cx="11531600" cy="4463756"/>
          </a:xfrm>
        </p:grpSpPr>
        <p:sp>
          <p:nvSpPr>
            <p:cNvPr id="49" name="PictureMisc1">
              <a:extLst>
                <a:ext uri="{FF2B5EF4-FFF2-40B4-BE49-F238E27FC236}">
                  <a16:creationId xmlns:a16="http://schemas.microsoft.com/office/drawing/2014/main" id="{78F3C61D-1C8F-7BEB-84BE-67F9559BA79B}"/>
                </a:ext>
              </a:extLst>
            </p:cNvPr>
            <p:cNvSpPr>
              <a:spLocks/>
            </p:cNvSpPr>
            <p:nvPr/>
          </p:nvSpPr>
          <p:spPr>
            <a:xfrm flipH="1">
              <a:off x="3337559" y="1550622"/>
              <a:ext cx="8181339" cy="1624077"/>
            </a:xfrm>
            <a:prstGeom prst="snip2DiagRect">
              <a:avLst>
                <a:gd name="adj1" fmla="val 0"/>
                <a:gd name="adj2" fmla="val 21008"/>
              </a:avLst>
            </a:prstGeom>
            <a:blipFill dpi="0" rotWithShape="0">
              <a:blip r:embed="rId3"/>
              <a:srcRect/>
              <a:stretch>
                <a:fillRect t="-117594" b="-9006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" name="S">
              <a:extLst>
                <a:ext uri="{FF2B5EF4-FFF2-40B4-BE49-F238E27FC236}">
                  <a16:creationId xmlns:a16="http://schemas.microsoft.com/office/drawing/2014/main" id="{CFEA7F1B-4DA7-C6B5-3E6E-931B54D4BAF2}"/>
                </a:ext>
              </a:extLst>
            </p:cNvPr>
            <p:cNvCxnSpPr>
              <a:cxnSpLocks/>
            </p:cNvCxnSpPr>
            <p:nvPr/>
          </p:nvCxnSpPr>
          <p:spPr>
            <a:xfrm>
              <a:off x="3451366" y="1242967"/>
              <a:ext cx="874063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">
              <a:extLst>
                <a:ext uri="{FF2B5EF4-FFF2-40B4-BE49-F238E27FC236}">
                  <a16:creationId xmlns:a16="http://schemas.microsoft.com/office/drawing/2014/main" id="{9BCC8A1B-29DE-1A52-AB93-5DDF01DB8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6497" y="1249163"/>
              <a:ext cx="294869" cy="30146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">
              <a:extLst>
                <a:ext uri="{FF2B5EF4-FFF2-40B4-BE49-F238E27FC236}">
                  <a16:creationId xmlns:a16="http://schemas.microsoft.com/office/drawing/2014/main" id="{96D19946-3A5D-ECC3-D26C-A977CD504054}"/>
                </a:ext>
              </a:extLst>
            </p:cNvPr>
            <p:cNvCxnSpPr>
              <a:cxnSpLocks/>
            </p:cNvCxnSpPr>
            <p:nvPr/>
          </p:nvCxnSpPr>
          <p:spPr>
            <a:xfrm>
              <a:off x="1377564" y="1550622"/>
              <a:ext cx="177893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17">
              <a:extLst>
                <a:ext uri="{FF2B5EF4-FFF2-40B4-BE49-F238E27FC236}">
                  <a16:creationId xmlns:a16="http://schemas.microsoft.com/office/drawing/2014/main" id="{35B965E1-F52C-30EA-412C-7B4DF18BB04B}"/>
                </a:ext>
              </a:extLst>
            </p:cNvPr>
            <p:cNvSpPr/>
            <p:nvPr/>
          </p:nvSpPr>
          <p:spPr>
            <a:xfrm>
              <a:off x="1227041" y="1474958"/>
              <a:ext cx="154756" cy="1547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lang="en-US" sz="1200" dirty="0">
                <a:solidFill>
                  <a:srgbClr val="3F3F3F"/>
                </a:solidFill>
                <a:latin typeface="Arial"/>
                <a:cs typeface="Arial"/>
              </a:endParaRPr>
            </a:p>
          </p:txBody>
        </p:sp>
        <p:sp>
          <p:nvSpPr>
            <p:cNvPr id="8" name="Title">
              <a:extLst>
                <a:ext uri="{FF2B5EF4-FFF2-40B4-BE49-F238E27FC236}">
                  <a16:creationId xmlns:a16="http://schemas.microsoft.com/office/drawing/2014/main" id="{FAB13802-C3C0-4CA5-B2ED-4EEF2F405FB0}"/>
                </a:ext>
              </a:extLst>
            </p:cNvPr>
            <p:cNvSpPr>
              <a:spLocks/>
            </p:cNvSpPr>
            <p:nvPr/>
          </p:nvSpPr>
          <p:spPr>
            <a:xfrm>
              <a:off x="660400" y="1758122"/>
              <a:ext cx="2618454" cy="1416577"/>
            </a:xfrm>
            <a:prstGeom prst="rect">
              <a:avLst/>
            </a:prstGeom>
            <a:noFill/>
            <a:ln w="762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marL="0" marR="0" lvl="0" indent="0" algn="l"/>
              <a:r>
                <a:rPr lang="zh-CN" altLang="en-US" sz="4400" b="1" dirty="0">
                  <a:solidFill>
                    <a:schemeClr val="accent1"/>
                  </a:solidFill>
                </a:rPr>
                <a:t>目录</a:t>
              </a:r>
              <a:endParaRPr lang="zh-CN" altLang="en-US" dirty="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FD84C15-4BE0-46CB-4CD6-DF2F53397FA7}"/>
                </a:ext>
              </a:extLst>
            </p:cNvPr>
            <p:cNvGrpSpPr/>
            <p:nvPr/>
          </p:nvGrpSpPr>
          <p:grpSpPr>
            <a:xfrm>
              <a:off x="1818289" y="3429095"/>
              <a:ext cx="3568140" cy="1052367"/>
              <a:chOff x="660400" y="3602033"/>
              <a:chExt cx="3513510" cy="1052367"/>
            </a:xfrm>
          </p:grpSpPr>
          <p:sp>
            <p:nvSpPr>
              <p:cNvPr id="14" name="Bullet1">
                <a:extLst>
                  <a:ext uri="{FF2B5EF4-FFF2-40B4-BE49-F238E27FC236}">
                    <a16:creationId xmlns:a16="http://schemas.microsoft.com/office/drawing/2014/main" id="{441AB64F-B554-69B4-7B08-446BEDFF49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8749" y="3602033"/>
                <a:ext cx="2985161" cy="1052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en-US"/>
                </a:defPPr>
                <a:lvl1pPr marR="0" lvl="0" indent="0" defTabSz="913765" fontAlgn="auto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项目概述</a:t>
                </a:r>
                <a:endParaRPr lang="zh-CN" altLang="en-US" dirty="0"/>
              </a:p>
            </p:txBody>
          </p:sp>
          <p:sp>
            <p:nvSpPr>
              <p:cNvPr id="15" name="Number1">
                <a:extLst>
                  <a:ext uri="{FF2B5EF4-FFF2-40B4-BE49-F238E27FC236}">
                    <a16:creationId xmlns:a16="http://schemas.microsoft.com/office/drawing/2014/main" id="{849C5900-52B7-6414-B838-D5CC05EE6C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3602034"/>
                <a:ext cx="528348" cy="1052366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/>
                <a:r>
                  <a:rPr lang="zh-CN" altLang="en-US" sz="2000" b="1" dirty="0">
                    <a:solidFill>
                      <a:schemeClr val="accent1"/>
                    </a:solidFill>
                    <a:latin typeface="Arial"/>
                    <a:ea typeface="Arial"/>
                  </a:rPr>
                  <a:t>1</a:t>
                </a:r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840B337-FBAA-F9DC-3436-E5C86D793F15}"/>
                </a:ext>
              </a:extLst>
            </p:cNvPr>
            <p:cNvGrpSpPr/>
            <p:nvPr/>
          </p:nvGrpSpPr>
          <p:grpSpPr>
            <a:xfrm>
              <a:off x="7151867" y="3429095"/>
              <a:ext cx="3513510" cy="1052367"/>
              <a:chOff x="4332895" y="3602033"/>
              <a:chExt cx="3513510" cy="1052367"/>
            </a:xfrm>
          </p:grpSpPr>
          <p:sp>
            <p:nvSpPr>
              <p:cNvPr id="18" name="Bullet2">
                <a:extLst>
                  <a:ext uri="{FF2B5EF4-FFF2-40B4-BE49-F238E27FC236}">
                    <a16:creationId xmlns:a16="http://schemas.microsoft.com/office/drawing/2014/main" id="{1A5A301F-D763-B372-BFBB-D71B1E361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1244" y="3602033"/>
                <a:ext cx="2985161" cy="1052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en-US"/>
                </a:defPPr>
                <a:lvl1pPr marR="0" lvl="0" indent="0" defTabSz="913765" fontAlgn="auto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系统设计思路</a:t>
                </a:r>
                <a:endParaRPr lang="zh-CN" altLang="en-US" dirty="0"/>
              </a:p>
            </p:txBody>
          </p:sp>
          <p:sp>
            <p:nvSpPr>
              <p:cNvPr id="19" name="Number2">
                <a:extLst>
                  <a:ext uri="{FF2B5EF4-FFF2-40B4-BE49-F238E27FC236}">
                    <a16:creationId xmlns:a16="http://schemas.microsoft.com/office/drawing/2014/main" id="{AB76F504-990C-B320-27DB-21969D2580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32895" y="3602034"/>
                <a:ext cx="528348" cy="1052366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/>
                <a:r>
                  <a:rPr lang="zh-CN" altLang="en-US" sz="2000" b="1" dirty="0">
                    <a:solidFill>
                      <a:schemeClr val="accent1"/>
                    </a:solidFill>
                    <a:latin typeface="Arial"/>
                    <a:ea typeface="Arial"/>
                  </a:rPr>
                  <a:t>2</a:t>
                </a:r>
                <a:endParaRPr lang="zh-CN" altLang="en-US" dirty="0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0145F25-592A-6753-F295-655AFEE7D7D0}"/>
                </a:ext>
              </a:extLst>
            </p:cNvPr>
            <p:cNvGrpSpPr/>
            <p:nvPr/>
          </p:nvGrpSpPr>
          <p:grpSpPr>
            <a:xfrm>
              <a:off x="1818347" y="4654337"/>
              <a:ext cx="3513510" cy="1052367"/>
              <a:chOff x="8005390" y="3602033"/>
              <a:chExt cx="3513510" cy="1052367"/>
            </a:xfrm>
          </p:grpSpPr>
          <p:sp>
            <p:nvSpPr>
              <p:cNvPr id="21" name="Bullet3">
                <a:extLst>
                  <a:ext uri="{FF2B5EF4-FFF2-40B4-BE49-F238E27FC236}">
                    <a16:creationId xmlns:a16="http://schemas.microsoft.com/office/drawing/2014/main" id="{4C5939AD-5F5B-BF2D-2860-B04EEEE634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739" y="3602033"/>
                <a:ext cx="2985161" cy="1052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en-US"/>
                </a:defPPr>
                <a:lvl1pPr marR="0" lvl="0" indent="0" defTabSz="913765" fontAlgn="auto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项目结构及功能实现</a:t>
                </a:r>
                <a:endParaRPr lang="zh-CN" altLang="en-US" dirty="0"/>
              </a:p>
            </p:txBody>
          </p:sp>
          <p:sp>
            <p:nvSpPr>
              <p:cNvPr id="22" name="Number3">
                <a:extLst>
                  <a:ext uri="{FF2B5EF4-FFF2-40B4-BE49-F238E27FC236}">
                    <a16:creationId xmlns:a16="http://schemas.microsoft.com/office/drawing/2014/main" id="{215E3FD8-D522-53B2-E9EB-22886F2DFF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05390" y="3602034"/>
                <a:ext cx="528348" cy="1052366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/>
                <a:r>
                  <a:rPr lang="zh-CN" altLang="en-US" sz="2000" b="1" dirty="0">
                    <a:solidFill>
                      <a:schemeClr val="accent1"/>
                    </a:solidFill>
                    <a:latin typeface="Arial"/>
                    <a:ea typeface="Arial"/>
                  </a:rPr>
                  <a:t>3</a:t>
                </a:r>
                <a:endParaRPr lang="zh-CN" alt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268320D-822A-8C38-7499-C6EFDF934F1D}"/>
                </a:ext>
              </a:extLst>
            </p:cNvPr>
            <p:cNvGrpSpPr/>
            <p:nvPr/>
          </p:nvGrpSpPr>
          <p:grpSpPr>
            <a:xfrm>
              <a:off x="7151836" y="4654356"/>
              <a:ext cx="3513510" cy="1052367"/>
              <a:chOff x="660400" y="5081733"/>
              <a:chExt cx="3513510" cy="1052367"/>
            </a:xfrm>
          </p:grpSpPr>
          <p:sp>
            <p:nvSpPr>
              <p:cNvPr id="25" name="Bullet4">
                <a:extLst>
                  <a:ext uri="{FF2B5EF4-FFF2-40B4-BE49-F238E27FC236}">
                    <a16:creationId xmlns:a16="http://schemas.microsoft.com/office/drawing/2014/main" id="{361BB3BE-1625-D1F3-4B4C-E2A045499C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8749" y="5081733"/>
                <a:ext cx="2985161" cy="1052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en-US"/>
                </a:defPPr>
                <a:lvl1pPr marR="0" lvl="0" indent="0" defTabSz="913765" fontAlgn="auto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团队分工与致谢</a:t>
                </a:r>
                <a:endParaRPr lang="zh-CN" altLang="en-US" dirty="0"/>
              </a:p>
            </p:txBody>
          </p:sp>
          <p:sp>
            <p:nvSpPr>
              <p:cNvPr id="26" name="Number4">
                <a:extLst>
                  <a:ext uri="{FF2B5EF4-FFF2-40B4-BE49-F238E27FC236}">
                    <a16:creationId xmlns:a16="http://schemas.microsoft.com/office/drawing/2014/main" id="{1258892A-F228-7782-23D3-8B209A7902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5081734"/>
                <a:ext cx="528348" cy="1052366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/>
                <a:r>
                  <a:rPr lang="zh-CN" altLang="en-US" sz="2000" b="1" dirty="0">
                    <a:solidFill>
                      <a:schemeClr val="accent1"/>
                    </a:solidFill>
                    <a:latin typeface="Arial"/>
                    <a:ea typeface="Arial"/>
                  </a:rPr>
                  <a:t>4</a:t>
                </a:r>
                <a:endParaRPr lang="zh-CN" altLang="en-US" dirty="0"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49c7b609-29a9-4f07-aa9e-b05bc358bfe1.source.7.zh-Hans.pptx">
            <a:extLst>
              <a:ext uri="{FF2B5EF4-FFF2-40B4-BE49-F238E27FC236}">
                <a16:creationId xmlns:a16="http://schemas.microsoft.com/office/drawing/2014/main" id="{C9803F1B-8496-A422-59BD-91C778A834FD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cxnSp>
          <p:nvCxnSpPr>
            <p:cNvPr id="3" name="S">
              <a:extLst>
                <a:ext uri="{FF2B5EF4-FFF2-40B4-BE49-F238E27FC236}">
                  <a16:creationId xmlns:a16="http://schemas.microsoft.com/office/drawing/2014/main" id="{8F896FA2-CEE8-2419-81C7-77BFBB6BB401}"/>
                </a:ext>
              </a:extLst>
            </p:cNvPr>
            <p:cNvCxnSpPr>
              <a:cxnSpLocks/>
            </p:cNvCxnSpPr>
            <p:nvPr/>
          </p:nvCxnSpPr>
          <p:spPr>
            <a:xfrm>
              <a:off x="2875141" y="1130300"/>
              <a:ext cx="503441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">
              <a:extLst>
                <a:ext uri="{FF2B5EF4-FFF2-40B4-BE49-F238E27FC236}">
                  <a16:creationId xmlns:a16="http://schemas.microsoft.com/office/drawing/2014/main" id="{838CB054-9F42-A207-6153-01FE6136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6602" y="1130300"/>
              <a:ext cx="198539" cy="20922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">
              <a:extLst>
                <a:ext uri="{FF2B5EF4-FFF2-40B4-BE49-F238E27FC236}">
                  <a16:creationId xmlns:a16="http://schemas.microsoft.com/office/drawing/2014/main" id="{DB8E0859-4A0B-5E66-7181-44974904C336}"/>
                </a:ext>
              </a:extLst>
            </p:cNvPr>
            <p:cNvCxnSpPr>
              <a:cxnSpLocks/>
            </p:cNvCxnSpPr>
            <p:nvPr/>
          </p:nvCxnSpPr>
          <p:spPr>
            <a:xfrm>
              <a:off x="816448" y="1341166"/>
              <a:ext cx="186015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17">
              <a:extLst>
                <a:ext uri="{FF2B5EF4-FFF2-40B4-BE49-F238E27FC236}">
                  <a16:creationId xmlns:a16="http://schemas.microsoft.com/office/drawing/2014/main" id="{83564BEC-524A-12A2-19BA-07E52D14EE81}"/>
                </a:ext>
              </a:extLst>
            </p:cNvPr>
            <p:cNvSpPr/>
            <p:nvPr/>
          </p:nvSpPr>
          <p:spPr>
            <a:xfrm>
              <a:off x="660400" y="1263142"/>
              <a:ext cx="156048" cy="156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lang="en-US" sz="1200" dirty="0">
                <a:solidFill>
                  <a:srgbClr val="3F3F3F"/>
                </a:solidFill>
                <a:cs typeface="+mn-ea"/>
                <a:sym typeface="+mn-lt"/>
              </a:endParaRPr>
            </a:p>
          </p:txBody>
        </p:sp>
        <p:sp>
          <p:nvSpPr>
            <p:cNvPr id="68" name="PictureMisc1">
              <a:extLst>
                <a:ext uri="{FF2B5EF4-FFF2-40B4-BE49-F238E27FC236}">
                  <a16:creationId xmlns:a16="http://schemas.microsoft.com/office/drawing/2014/main" id="{C681E3B2-AA4F-6C84-DA85-E30937D33FA9}"/>
                </a:ext>
              </a:extLst>
            </p:cNvPr>
            <p:cNvSpPr>
              <a:spLocks/>
            </p:cNvSpPr>
            <p:nvPr/>
          </p:nvSpPr>
          <p:spPr>
            <a:xfrm>
              <a:off x="8114765" y="1130300"/>
              <a:ext cx="3404135" cy="3706101"/>
            </a:xfrm>
            <a:custGeom>
              <a:avLst/>
              <a:gdLst>
                <a:gd name="connsiteX0" fmla="*/ 0 w 12192000"/>
                <a:gd name="connsiteY0" fmla="*/ 0 h 1299396"/>
                <a:gd name="connsiteX1" fmla="*/ 12192000 w 12192000"/>
                <a:gd name="connsiteY1" fmla="*/ 0 h 1299396"/>
                <a:gd name="connsiteX2" fmla="*/ 12192000 w 12192000"/>
                <a:gd name="connsiteY2" fmla="*/ 1299396 h 1299396"/>
                <a:gd name="connsiteX3" fmla="*/ 0 w 12192000"/>
                <a:gd name="connsiteY3" fmla="*/ 1299396 h 129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299396">
                  <a:moveTo>
                    <a:pt x="0" y="0"/>
                  </a:moveTo>
                  <a:lnTo>
                    <a:pt x="12192000" y="0"/>
                  </a:lnTo>
                  <a:lnTo>
                    <a:pt x="12192000" y="1299396"/>
                  </a:lnTo>
                  <a:lnTo>
                    <a:pt x="0" y="1299396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 l="-41321" r="-5236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Title">
              <a:extLst>
                <a:ext uri="{FF2B5EF4-FFF2-40B4-BE49-F238E27FC236}">
                  <a16:creationId xmlns:a16="http://schemas.microsoft.com/office/drawing/2014/main" id="{F2D22FD0-DBB1-9634-BA5C-7BABA52268FC}"/>
                </a:ext>
              </a:extLst>
            </p:cNvPr>
            <p:cNvSpPr/>
            <p:nvPr/>
          </p:nvSpPr>
          <p:spPr>
            <a:xfrm>
              <a:off x="8114765" y="4669916"/>
              <a:ext cx="3404135" cy="1464184"/>
            </a:xfrm>
            <a:prstGeom prst="rect">
              <a:avLst/>
            </a:prstGeom>
            <a:solidFill>
              <a:schemeClr val="accent1">
                <a:lumMod val="75000"/>
                <a:alpha val="9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Autofit/>
            </a:bodyPr>
            <a:lstStyle/>
            <a:p>
              <a:pPr marL="0" marR="0" lvl="0" indent="0" algn="ctr"/>
              <a:r>
                <a:rPr lang="zh-CN" altLang="en-US" sz="2400" b="1" dirty="0">
                  <a:solidFill>
                    <a:srgbClr val="FFFFFF"/>
                  </a:solidFill>
                </a:rPr>
                <a:t>缴费结算流程控制</a:t>
              </a:r>
              <a:endParaRPr lang="zh-CN" altLang="en-US" dirty="0"/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8538731-1E0C-26D7-B6A9-27520339DAF9}"/>
                </a:ext>
              </a:extLst>
            </p:cNvPr>
            <p:cNvGrpSpPr/>
            <p:nvPr/>
          </p:nvGrpSpPr>
          <p:grpSpPr>
            <a:xfrm>
              <a:off x="945486" y="1918487"/>
              <a:ext cx="4135157" cy="1510513"/>
              <a:chOff x="660256" y="5064769"/>
              <a:chExt cx="10015994" cy="1510513"/>
            </a:xfrm>
          </p:grpSpPr>
          <p:sp>
            <p:nvSpPr>
              <p:cNvPr id="18" name="Bullet4">
                <a:extLst>
                  <a:ext uri="{FF2B5EF4-FFF2-40B4-BE49-F238E27FC236}">
                    <a16:creationId xmlns:a16="http://schemas.microsoft.com/office/drawing/2014/main" id="{623D62FF-3AC0-22E4-0F1A-FE5A2E405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399" y="5064769"/>
                <a:ext cx="7284720" cy="423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600" b="1" i="0" u="none" strike="noStrike" dirty="0">
                    <a:solidFill>
                      <a:schemeClr val="accent1"/>
                    </a:solidFill>
                  </a:rPr>
                  <a:t>缴费结算流程</a:t>
                </a:r>
                <a:endParaRPr lang="zh-CN" altLang="en-US" dirty="0"/>
              </a:p>
            </p:txBody>
          </p:sp>
          <p:sp>
            <p:nvSpPr>
              <p:cNvPr id="19" name="Text4">
                <a:extLst>
                  <a:ext uri="{FF2B5EF4-FFF2-40B4-BE49-F238E27FC236}">
                    <a16:creationId xmlns:a16="http://schemas.microsoft.com/office/drawing/2014/main" id="{9948082D-42EB-10E1-03BB-CC90747A28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256" y="5585658"/>
                <a:ext cx="10015994" cy="989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前台输入total_amount与insurance_amount → 系统计算self_pay_amount → 收款后标记pay_status='已支付'。</a:t>
                </a:r>
                <a:endParaRPr lang="zh-CN" altLang="en-US" dirty="0"/>
              </a:p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收款核验：insurance_amount &lt;= total_amount</a:t>
                </a:r>
                <a:endParaRPr lang="zh-CN" altLang="en-US" dirty="0"/>
              </a:p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total_amount = insurance_amount + self_pay_amount</a:t>
                </a:r>
                <a:endParaRPr lang="zh-CN" altLang="en-US" dirty="0"/>
              </a:p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数据库中设定CHECK约束</a:t>
                </a:r>
                <a:endParaRPr lang="zh-CN" altLang="en-US" dirty="0"/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02C66FD-CB8F-80FF-58F9-DBBCA8D45CCF}"/>
                </a:ext>
              </a:extLst>
            </p:cNvPr>
            <p:cNvGrpSpPr/>
            <p:nvPr/>
          </p:nvGrpSpPr>
          <p:grpSpPr>
            <a:xfrm>
              <a:off x="945486" y="4025838"/>
              <a:ext cx="3584639" cy="1069332"/>
              <a:chOff x="4387583" y="1615449"/>
              <a:chExt cx="3584639" cy="1069332"/>
            </a:xfrm>
          </p:grpSpPr>
          <p:sp>
            <p:nvSpPr>
              <p:cNvPr id="41" name="Bullet5">
                <a:extLst>
                  <a:ext uri="{FF2B5EF4-FFF2-40B4-BE49-F238E27FC236}">
                    <a16:creationId xmlns:a16="http://schemas.microsoft.com/office/drawing/2014/main" id="{8C0CD9E2-0D78-2436-8C1D-E9B08885A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4685" y="1615449"/>
                <a:ext cx="3557537" cy="423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600" b="1" i="0" u="none" strike="noStrike" dirty="0">
                    <a:solidFill>
                      <a:schemeClr val="accent1"/>
                    </a:solidFill>
                  </a:rPr>
                  <a:t>收入记录生成</a:t>
                </a:r>
                <a:endParaRPr lang="zh-CN" altLang="en-US" dirty="0"/>
              </a:p>
            </p:txBody>
          </p:sp>
          <p:sp>
            <p:nvSpPr>
              <p:cNvPr id="42" name="Text5">
                <a:extLst>
                  <a:ext uri="{FF2B5EF4-FFF2-40B4-BE49-F238E27FC236}">
                    <a16:creationId xmlns:a16="http://schemas.microsoft.com/office/drawing/2014/main" id="{C4936D08-BDE3-1CD1-D0E7-8B6CB1BD9F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7583" y="2039297"/>
                <a:ext cx="3557537" cy="645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支付成功后，系统自动向income_record表插入一条记录，包含bill_id、dept_id、doctor_id、amount、record_date。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核心业务流程实现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pPr marL="0" marR="0" lvl="0" indent="0" algn="l">
              <a:lnSpc>
                <a:spcPct val="100000"/>
              </a:lnSpc>
            </a:pPr>
            <a:r>
              <a:rPr lang="zh-CN" altLang="en-US" sz="32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项目核心功能演示视频</a:t>
            </a:r>
            <a:endParaRPr lang="zh-CN" altLang="en-US" dirty="0"/>
          </a:p>
        </p:txBody>
      </p:sp>
      <p:pic>
        <p:nvPicPr>
          <p:cNvPr id="4" name="数据库视频最终版">
            <a:hlinkClick r:id="" action="ppaction://media"/>
            <a:extLst>
              <a:ext uri="{FF2B5EF4-FFF2-40B4-BE49-F238E27FC236}">
                <a16:creationId xmlns:a16="http://schemas.microsoft.com/office/drawing/2014/main" id="{4950B1C2-E688-E307-003A-7F875D75FE5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5450" y="1235214"/>
            <a:ext cx="771525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marL="0" marR="0" lvl="0" indent="0" algn="ctr">
              <a:lnSpc>
                <a:spcPct val="100000"/>
              </a:lnSpc>
            </a:pPr>
            <a:r>
              <a:rPr lang="zh-CN" altLang="en-US" sz="44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团队分工与开发流程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139cf1e9-36b8-4b76-b4f1-11c362312e5f.source.4.zh-Hans.pptx">
            <a:extLst>
              <a:ext uri="{FF2B5EF4-FFF2-40B4-BE49-F238E27FC236}">
                <a16:creationId xmlns:a16="http://schemas.microsoft.com/office/drawing/2014/main" id="{0D3F2518-DABF-C2F7-F3B1-409659A0E503}"/>
              </a:ext>
            </a:extLst>
          </p:cNvPr>
          <p:cNvGrpSpPr/>
          <p:nvPr/>
        </p:nvGrpSpPr>
        <p:grpSpPr>
          <a:xfrm>
            <a:off x="1" y="1130298"/>
            <a:ext cx="11648511" cy="5727702"/>
            <a:chOff x="1" y="1130298"/>
            <a:chExt cx="11648511" cy="5727702"/>
          </a:xfrm>
        </p:grpSpPr>
        <p:sp>
          <p:nvSpPr>
            <p:cNvPr id="42" name="T">
              <a:extLst>
                <a:ext uri="{FF2B5EF4-FFF2-40B4-BE49-F238E27FC236}">
                  <a16:creationId xmlns:a16="http://schemas.microsoft.com/office/drawing/2014/main" id="{BF6BFAFF-D96D-35E7-63B0-C71B51C949C9}"/>
                </a:ext>
              </a:extLst>
            </p:cNvPr>
            <p:cNvSpPr txBox="1"/>
            <p:nvPr/>
          </p:nvSpPr>
          <p:spPr>
            <a:xfrm>
              <a:off x="1" y="1130298"/>
              <a:ext cx="1270000" cy="57277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FFFFF"/>
                  </a:solidFill>
                  <a:cs typeface="+mn-ea"/>
                </a:defRPr>
              </a:lvl1pPr>
            </a:lstStyle>
            <a:p>
              <a:endParaRPr lang="en-US" altLang="zh-CN" dirty="0">
                <a:sym typeface="+mn-lt"/>
              </a:endParaRPr>
            </a:p>
          </p:txBody>
        </p:sp>
        <p:sp>
          <p:nvSpPr>
            <p:cNvPr id="6" name="C">
              <a:extLst>
                <a:ext uri="{FF2B5EF4-FFF2-40B4-BE49-F238E27FC236}">
                  <a16:creationId xmlns:a16="http://schemas.microsoft.com/office/drawing/2014/main" id="{B0991830-F7A7-1582-0821-26D8313D8E7D}"/>
                </a:ext>
              </a:extLst>
            </p:cNvPr>
            <p:cNvSpPr>
              <a:spLocks/>
            </p:cNvSpPr>
            <p:nvPr/>
          </p:nvSpPr>
          <p:spPr>
            <a:xfrm>
              <a:off x="1179665" y="1890181"/>
              <a:ext cx="10468847" cy="398877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PictureMisc1">
              <a:extLst>
                <a:ext uri="{FF2B5EF4-FFF2-40B4-BE49-F238E27FC236}">
                  <a16:creationId xmlns:a16="http://schemas.microsoft.com/office/drawing/2014/main" id="{61ABB2E0-E0E4-6386-1480-0FE24CA056A3}"/>
                </a:ext>
              </a:extLst>
            </p:cNvPr>
            <p:cNvSpPr/>
            <p:nvPr/>
          </p:nvSpPr>
          <p:spPr bwMode="auto">
            <a:xfrm>
              <a:off x="757614" y="1667697"/>
              <a:ext cx="2762342" cy="5190303"/>
            </a:xfrm>
            <a:custGeom>
              <a:avLst/>
              <a:gdLst>
                <a:gd name="connsiteX0" fmla="*/ 410207 w 2971225"/>
                <a:gd name="connsiteY0" fmla="*/ 0 h 5582784"/>
                <a:gd name="connsiteX1" fmla="*/ 2561018 w 2971225"/>
                <a:gd name="connsiteY1" fmla="*/ 0 h 5582784"/>
                <a:gd name="connsiteX2" fmla="*/ 2971225 w 2971225"/>
                <a:gd name="connsiteY2" fmla="*/ 410207 h 5582784"/>
                <a:gd name="connsiteX3" fmla="*/ 2971225 w 2971225"/>
                <a:gd name="connsiteY3" fmla="*/ 5582784 h 5582784"/>
                <a:gd name="connsiteX4" fmla="*/ 0 w 2971225"/>
                <a:gd name="connsiteY4" fmla="*/ 5582784 h 5582784"/>
                <a:gd name="connsiteX5" fmla="*/ 0 w 2971225"/>
                <a:gd name="connsiteY5" fmla="*/ 410207 h 5582784"/>
                <a:gd name="connsiteX6" fmla="*/ 410207 w 2971225"/>
                <a:gd name="connsiteY6" fmla="*/ 0 h 558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1225" h="5582784">
                  <a:moveTo>
                    <a:pt x="410207" y="0"/>
                  </a:moveTo>
                  <a:lnTo>
                    <a:pt x="2561018" y="0"/>
                  </a:lnTo>
                  <a:cubicBezTo>
                    <a:pt x="2787569" y="0"/>
                    <a:pt x="2971225" y="183656"/>
                    <a:pt x="2971225" y="410207"/>
                  </a:cubicBezTo>
                  <a:lnTo>
                    <a:pt x="2971225" y="5582784"/>
                  </a:lnTo>
                  <a:lnTo>
                    <a:pt x="0" y="5582784"/>
                  </a:lnTo>
                  <a:lnTo>
                    <a:pt x="0" y="410207"/>
                  </a:lnTo>
                  <a:cubicBezTo>
                    <a:pt x="0" y="183656"/>
                    <a:pt x="183656" y="0"/>
                    <a:pt x="410207" y="0"/>
                  </a:cubicBezTo>
                  <a:close/>
                </a:path>
              </a:pathLst>
            </a:custGeom>
            <a:blipFill>
              <a:blip r:embed="rId3"/>
              <a:srcRect/>
              <a:stretch>
                <a:fillRect l="-90811" r="-90811"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en-US" altLang="zh-CN" dirty="0">
                <a:cs typeface="+mn-ea"/>
                <a:sym typeface="+mn-lt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5C41576-ED42-9556-7606-605695EFA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24"/>
            <a:stretch>
              <a:fillRect/>
            </a:stretch>
          </p:blipFill>
          <p:spPr>
            <a:xfrm>
              <a:off x="450360" y="1320800"/>
              <a:ext cx="3376849" cy="5537200"/>
            </a:xfrm>
            <a:custGeom>
              <a:avLst/>
              <a:gdLst>
                <a:gd name="connsiteX0" fmla="*/ 0 w 3632200"/>
                <a:gd name="connsiteY0" fmla="*/ 0 h 5955913"/>
                <a:gd name="connsiteX1" fmla="*/ 3632200 w 3632200"/>
                <a:gd name="connsiteY1" fmla="*/ 0 h 5955913"/>
                <a:gd name="connsiteX2" fmla="*/ 3632200 w 3632200"/>
                <a:gd name="connsiteY2" fmla="*/ 5955913 h 5955913"/>
                <a:gd name="connsiteX3" fmla="*/ 0 w 3632200"/>
                <a:gd name="connsiteY3" fmla="*/ 5955913 h 59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2200" h="5955913">
                  <a:moveTo>
                    <a:pt x="0" y="0"/>
                  </a:moveTo>
                  <a:lnTo>
                    <a:pt x="3632200" y="0"/>
                  </a:lnTo>
                  <a:lnTo>
                    <a:pt x="3632200" y="5955913"/>
                  </a:lnTo>
                  <a:lnTo>
                    <a:pt x="0" y="5955913"/>
                  </a:lnTo>
                  <a:close/>
                </a:path>
              </a:pathLst>
            </a:custGeom>
          </p:spPr>
        </p:pic>
        <p:grpSp>
          <p:nvGrpSpPr>
            <p:cNvPr id="5" name="组合 1">
              <a:extLst>
                <a:ext uri="{FF2B5EF4-FFF2-40B4-BE49-F238E27FC236}">
                  <a16:creationId xmlns:a16="http://schemas.microsoft.com/office/drawing/2014/main" id="{D2945285-875C-AAC4-DC9A-9210E6C25C8A}"/>
                </a:ext>
              </a:extLst>
            </p:cNvPr>
            <p:cNvGrpSpPr/>
            <p:nvPr/>
          </p:nvGrpSpPr>
          <p:grpSpPr>
            <a:xfrm>
              <a:off x="3827216" y="2172576"/>
              <a:ext cx="7615492" cy="920369"/>
              <a:chOff x="3794192" y="2215662"/>
              <a:chExt cx="7615492" cy="920369"/>
            </a:xfrm>
          </p:grpSpPr>
          <p:sp>
            <p:nvSpPr>
              <p:cNvPr id="24" name="Text1">
                <a:extLst>
                  <a:ext uri="{FF2B5EF4-FFF2-40B4-BE49-F238E27FC236}">
                    <a16:creationId xmlns:a16="http://schemas.microsoft.com/office/drawing/2014/main" id="{7DF82382-3E8B-B534-5ACF-9F06F30772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4192" y="2625879"/>
                <a:ext cx="7615492" cy="51015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主导表结构设计、编写核心API接口、实现事务控制、编写统计查询SQL语句，确保数据一致性与性能优化。</a:t>
                </a:r>
                <a:endParaRPr lang="en-US" dirty="0"/>
              </a:p>
            </p:txBody>
          </p:sp>
          <p:sp>
            <p:nvSpPr>
              <p:cNvPr id="26" name="Bullet1">
                <a:extLst>
                  <a:ext uri="{FF2B5EF4-FFF2-40B4-BE49-F238E27FC236}">
                    <a16:creationId xmlns:a16="http://schemas.microsoft.com/office/drawing/2014/main" id="{54980FDE-35D5-D823-F7E5-2BE0728819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4192" y="2215662"/>
                <a:ext cx="7615492" cy="410217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韩一鸣：后端与数据库负责人</a:t>
                </a:r>
                <a:endParaRPr lang="zh-CN" altLang="en-US" dirty="0"/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5AEF276-D4B4-E489-F849-98FF5E9C11C9}"/>
                </a:ext>
              </a:extLst>
            </p:cNvPr>
            <p:cNvGrpSpPr/>
            <p:nvPr/>
          </p:nvGrpSpPr>
          <p:grpSpPr>
            <a:xfrm>
              <a:off x="3827232" y="3429134"/>
              <a:ext cx="7615492" cy="920369"/>
              <a:chOff x="3794192" y="3191572"/>
              <a:chExt cx="7615492" cy="920369"/>
            </a:xfrm>
          </p:grpSpPr>
          <p:sp>
            <p:nvSpPr>
              <p:cNvPr id="28" name="Text2">
                <a:extLst>
                  <a:ext uri="{FF2B5EF4-FFF2-40B4-BE49-F238E27FC236}">
                    <a16:creationId xmlns:a16="http://schemas.microsoft.com/office/drawing/2014/main" id="{A7A61053-D180-1E0D-2188-5BE969FA29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4192" y="3601789"/>
                <a:ext cx="7615492" cy="51015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负责所有页面UI实现、交互逻辑、权限路由控制、ECharts图表渲染、与后端接口对接调试。</a:t>
                </a:r>
                <a:endParaRPr lang="zh-CN" altLang="en-US" dirty="0"/>
              </a:p>
            </p:txBody>
          </p:sp>
          <p:sp>
            <p:nvSpPr>
              <p:cNvPr id="29" name="Bullet2">
                <a:extLst>
                  <a:ext uri="{FF2B5EF4-FFF2-40B4-BE49-F238E27FC236}">
                    <a16:creationId xmlns:a16="http://schemas.microsoft.com/office/drawing/2014/main" id="{088C5B44-AAE5-2B2D-2500-F71A43CB6D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4192" y="3191572"/>
                <a:ext cx="7615492" cy="410217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宋彧实：前端开发及后端优化</a:t>
                </a:r>
                <a:endParaRPr lang="zh-CN" altLang="en-US" dirty="0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B7CA0A1-2270-4567-4528-CF1A88AA4A43}"/>
                </a:ext>
              </a:extLst>
            </p:cNvPr>
            <p:cNvGrpSpPr/>
            <p:nvPr/>
          </p:nvGrpSpPr>
          <p:grpSpPr>
            <a:xfrm>
              <a:off x="3827232" y="4595200"/>
              <a:ext cx="7615492" cy="920371"/>
              <a:chOff x="3794192" y="4167481"/>
              <a:chExt cx="7615492" cy="920371"/>
            </a:xfrm>
          </p:grpSpPr>
          <p:sp>
            <p:nvSpPr>
              <p:cNvPr id="31" name="Text3">
                <a:extLst>
                  <a:ext uri="{FF2B5EF4-FFF2-40B4-BE49-F238E27FC236}">
                    <a16:creationId xmlns:a16="http://schemas.microsoft.com/office/drawing/2014/main" id="{30097611-D10D-DD20-3845-021E02CCF1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4192" y="4577700"/>
                <a:ext cx="7615492" cy="51015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编写测试用例与测试数据、参与前后端联调、跟踪修复系统漏洞。</a:t>
                </a:r>
                <a:endParaRPr lang="zh-CN" altLang="en-US" dirty="0"/>
              </a:p>
            </p:txBody>
          </p:sp>
          <p:sp>
            <p:nvSpPr>
              <p:cNvPr id="32" name="Bullet3">
                <a:extLst>
                  <a:ext uri="{FF2B5EF4-FFF2-40B4-BE49-F238E27FC236}">
                    <a16:creationId xmlns:a16="http://schemas.microsoft.com/office/drawing/2014/main" id="{E6B77D4E-3353-2F8F-300E-43499A1D30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4192" y="4167481"/>
                <a:ext cx="7615492" cy="410217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郭知雨：前后端测试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团队成员职责划分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511678e4-c967-48d2-ad70-f8f730f4a8e7.source.7.zh-Hans.pptx">
            <a:extLst>
              <a:ext uri="{FF2B5EF4-FFF2-40B4-BE49-F238E27FC236}">
                <a16:creationId xmlns:a16="http://schemas.microsoft.com/office/drawing/2014/main" id="{62FCAD51-E52A-2626-AF3B-D8644D8305B2}"/>
              </a:ext>
            </a:extLst>
          </p:cNvPr>
          <p:cNvGrpSpPr/>
          <p:nvPr/>
        </p:nvGrpSpPr>
        <p:grpSpPr>
          <a:xfrm>
            <a:off x="660399" y="1130300"/>
            <a:ext cx="10858501" cy="5003800"/>
            <a:chOff x="660399" y="1130300"/>
            <a:chExt cx="10858501" cy="5003800"/>
          </a:xfrm>
        </p:grpSpPr>
        <p:sp>
          <p:nvSpPr>
            <p:cNvPr id="16" name="Rectangle: Rounded Corners 40">
              <a:extLst>
                <a:ext uri="{FF2B5EF4-FFF2-40B4-BE49-F238E27FC236}">
                  <a16:creationId xmlns:a16="http://schemas.microsoft.com/office/drawing/2014/main" id="{B7A92496-3834-1D7A-B957-430AE688A6DB}"/>
                </a:ext>
              </a:extLst>
            </p:cNvPr>
            <p:cNvSpPr>
              <a:spLocks/>
            </p:cNvSpPr>
            <p:nvPr/>
          </p:nvSpPr>
          <p:spPr>
            <a:xfrm>
              <a:off x="660399" y="1824208"/>
              <a:ext cx="10858500" cy="4309892"/>
            </a:xfrm>
            <a:prstGeom prst="snip2DiagRect">
              <a:avLst>
                <a:gd name="adj1" fmla="val 0"/>
                <a:gd name="adj2" fmla="val 6248"/>
              </a:avLst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" name="Title">
              <a:extLst>
                <a:ext uri="{FF2B5EF4-FFF2-40B4-BE49-F238E27FC236}">
                  <a16:creationId xmlns:a16="http://schemas.microsoft.com/office/drawing/2014/main" id="{2F61F2C9-32AD-2ACA-3520-31CD6482E9EC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1130300"/>
              <a:ext cx="10858500" cy="58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b="1">
                  <a:solidFill>
                    <a:srgbClr val="FFFFFF"/>
                  </a:solidFill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>
                <a:lnSpc>
                  <a:spcPct val="10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项目构建设计核心流程</a:t>
              </a:r>
              <a:endParaRPr lang="zh-CN" altLang="en-US" dirty="0"/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6BF4C6D3-F4C7-01EC-A961-D9E901538B7F}"/>
                </a:ext>
              </a:extLst>
            </p:cNvPr>
            <p:cNvGrpSpPr/>
            <p:nvPr/>
          </p:nvGrpSpPr>
          <p:grpSpPr>
            <a:xfrm>
              <a:off x="862297" y="2129077"/>
              <a:ext cx="4546952" cy="956874"/>
              <a:chOff x="771214" y="1991709"/>
              <a:chExt cx="5233894" cy="956874"/>
            </a:xfrm>
          </p:grpSpPr>
          <p:sp>
            <p:nvSpPr>
              <p:cNvPr id="4" name="Text1">
                <a:extLst>
                  <a:ext uri="{FF2B5EF4-FFF2-40B4-BE49-F238E27FC236}">
                    <a16:creationId xmlns:a16="http://schemas.microsoft.com/office/drawing/2014/main" id="{F90CA547-EB89-0064-B3CD-3AB993404D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826" y="2379741"/>
                <a:ext cx="4905282" cy="56884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完成Flask与Vue项目初始化，配置数据库连接，执行schema.sql建表，插入init_data.sql中的初始数据（如内科、外科、管理员账号）。</a:t>
                </a:r>
                <a:endParaRPr lang="en-US" sz="1200" dirty="0"/>
              </a:p>
            </p:txBody>
          </p:sp>
          <p:sp>
            <p:nvSpPr>
              <p:cNvPr id="5" name="Bullet1">
                <a:extLst>
                  <a:ext uri="{FF2B5EF4-FFF2-40B4-BE49-F238E27FC236}">
                    <a16:creationId xmlns:a16="http://schemas.microsoft.com/office/drawing/2014/main" id="{F5F1A5D6-5BAD-5019-7C9A-12F13D3B3A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826" y="1991709"/>
                <a:ext cx="4905282" cy="388029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阶段1：基础搭建</a:t>
                </a:r>
                <a:endParaRPr lang="en-US" dirty="0"/>
              </a:p>
            </p:txBody>
          </p:sp>
          <p:sp>
            <p:nvSpPr>
              <p:cNvPr id="6" name="Number1">
                <a:extLst>
                  <a:ext uri="{FF2B5EF4-FFF2-40B4-BE49-F238E27FC236}">
                    <a16:creationId xmlns:a16="http://schemas.microsoft.com/office/drawing/2014/main" id="{E89974F4-F4B6-387C-F6E7-9E651890AF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1214" y="1991709"/>
                <a:ext cx="328613" cy="3880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1</a:t>
                </a:r>
                <a:endPara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47D1E5EC-DC1D-A52C-D6C6-70051BEE251C}"/>
                </a:ext>
              </a:extLst>
            </p:cNvPr>
            <p:cNvGrpSpPr/>
            <p:nvPr/>
          </p:nvGrpSpPr>
          <p:grpSpPr>
            <a:xfrm>
              <a:off x="862297" y="3429019"/>
              <a:ext cx="4663603" cy="956874"/>
              <a:chOff x="771214" y="2997715"/>
              <a:chExt cx="5233894" cy="956874"/>
            </a:xfrm>
          </p:grpSpPr>
          <p:sp>
            <p:nvSpPr>
              <p:cNvPr id="7" name="Text2">
                <a:extLst>
                  <a:ext uri="{FF2B5EF4-FFF2-40B4-BE49-F238E27FC236}">
                    <a16:creationId xmlns:a16="http://schemas.microsoft.com/office/drawing/2014/main" id="{D0170BD0-2CAA-35AC-B46A-88032C4CCB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826" y="3385747"/>
                <a:ext cx="4905282" cy="56884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实现JWT登录登出接口，前端完成登录页，配置路由守卫拦截未登录访问，实现不同角色跳转不同首页。</a:t>
                </a:r>
                <a:endParaRPr lang="en-US" sz="1200" dirty="0"/>
              </a:p>
            </p:txBody>
          </p:sp>
          <p:sp>
            <p:nvSpPr>
              <p:cNvPr id="8" name="Bullet2">
                <a:extLst>
                  <a:ext uri="{FF2B5EF4-FFF2-40B4-BE49-F238E27FC236}">
                    <a16:creationId xmlns:a16="http://schemas.microsoft.com/office/drawing/2014/main" id="{1335B216-541C-D976-C12C-0F395D6EA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826" y="2997715"/>
                <a:ext cx="4905282" cy="388029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阶段2：认证系统开发</a:t>
                </a:r>
                <a:endParaRPr lang="en-US" dirty="0"/>
              </a:p>
            </p:txBody>
          </p:sp>
          <p:sp>
            <p:nvSpPr>
              <p:cNvPr id="9" name="Number2">
                <a:extLst>
                  <a:ext uri="{FF2B5EF4-FFF2-40B4-BE49-F238E27FC236}">
                    <a16:creationId xmlns:a16="http://schemas.microsoft.com/office/drawing/2014/main" id="{3524F087-B50D-9D0C-CAEA-872BE9C825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1214" y="2997715"/>
                <a:ext cx="328613" cy="3880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2</a:t>
                </a:r>
                <a:endPara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98F3A4FD-E43A-3425-4180-1D704A556E66}"/>
                </a:ext>
              </a:extLst>
            </p:cNvPr>
            <p:cNvGrpSpPr/>
            <p:nvPr/>
          </p:nvGrpSpPr>
          <p:grpSpPr>
            <a:xfrm>
              <a:off x="862296" y="4821132"/>
              <a:ext cx="4961710" cy="956874"/>
              <a:chOff x="771214" y="4003721"/>
              <a:chExt cx="5233894" cy="956874"/>
            </a:xfrm>
          </p:grpSpPr>
          <p:sp>
            <p:nvSpPr>
              <p:cNvPr id="10" name="Text3">
                <a:extLst>
                  <a:ext uri="{FF2B5EF4-FFF2-40B4-BE49-F238E27FC236}">
                    <a16:creationId xmlns:a16="http://schemas.microsoft.com/office/drawing/2014/main" id="{025B3A69-F0FF-63E7-6B59-78B1A9631A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826" y="4391753"/>
                <a:ext cx="4905282" cy="56884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开发科室列表接口与预约创建接口，前端完成预约页面，支持条件筛选与提交，后端校验必填项与逻辑合法性。</a:t>
                </a:r>
                <a:endParaRPr lang="en-US" sz="1200" dirty="0"/>
              </a:p>
            </p:txBody>
          </p:sp>
          <p:sp>
            <p:nvSpPr>
              <p:cNvPr id="11" name="Bullet3">
                <a:extLst>
                  <a:ext uri="{FF2B5EF4-FFF2-40B4-BE49-F238E27FC236}">
                    <a16:creationId xmlns:a16="http://schemas.microsoft.com/office/drawing/2014/main" id="{122AAC29-5695-807A-A5B6-E16A0391E1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826" y="4003721"/>
                <a:ext cx="4905282" cy="388029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阶段3：患者端功能实现</a:t>
                </a:r>
                <a:endParaRPr lang="en-US" dirty="0"/>
              </a:p>
            </p:txBody>
          </p:sp>
          <p:sp>
            <p:nvSpPr>
              <p:cNvPr id="12" name="Number3">
                <a:extLst>
                  <a:ext uri="{FF2B5EF4-FFF2-40B4-BE49-F238E27FC236}">
                    <a16:creationId xmlns:a16="http://schemas.microsoft.com/office/drawing/2014/main" id="{2575B70F-B902-72E9-AA86-D2CBE51C6F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1214" y="4003721"/>
                <a:ext cx="328613" cy="3880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3</a:t>
                </a:r>
                <a:endPara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4089EF7-B3A9-ADA8-BDAC-9E96268C5CA8}"/>
                </a:ext>
              </a:extLst>
            </p:cNvPr>
            <p:cNvGrpSpPr/>
            <p:nvPr/>
          </p:nvGrpSpPr>
          <p:grpSpPr>
            <a:xfrm>
              <a:off x="6502615" y="2129096"/>
              <a:ext cx="3689687" cy="1431784"/>
              <a:chOff x="771214" y="5009726"/>
              <a:chExt cx="10636871" cy="956874"/>
            </a:xfrm>
          </p:grpSpPr>
          <p:sp>
            <p:nvSpPr>
              <p:cNvPr id="13" name="Text4">
                <a:extLst>
                  <a:ext uri="{FF2B5EF4-FFF2-40B4-BE49-F238E27FC236}">
                    <a16:creationId xmlns:a16="http://schemas.microsoft.com/office/drawing/2014/main" id="{4DE083EB-F664-36D4-0554-0BA979CF68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826" y="5397758"/>
                <a:ext cx="10308259" cy="56884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实现现场登记、预约签到、就诊状态更新、缴费结算等关键接口与页面，重点测试事务一致性。</a:t>
                </a:r>
                <a:endParaRPr lang="en-US" sz="1200" dirty="0"/>
              </a:p>
            </p:txBody>
          </p:sp>
          <p:sp>
            <p:nvSpPr>
              <p:cNvPr id="14" name="Bullet4">
                <a:extLst>
                  <a:ext uri="{FF2B5EF4-FFF2-40B4-BE49-F238E27FC236}">
                    <a16:creationId xmlns:a16="http://schemas.microsoft.com/office/drawing/2014/main" id="{DB0BE6F0-4A49-556D-EFD7-A3A81C1BB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826" y="5009726"/>
                <a:ext cx="10308259" cy="388029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</a:rPr>
                  <a:t>  阶段4：前台核心功能开发</a:t>
                </a:r>
                <a:endParaRPr lang="zh-CN" altLang="en-US" dirty="0"/>
              </a:p>
            </p:txBody>
          </p:sp>
          <p:sp>
            <p:nvSpPr>
              <p:cNvPr id="15" name="Number4">
                <a:extLst>
                  <a:ext uri="{FF2B5EF4-FFF2-40B4-BE49-F238E27FC236}">
                    <a16:creationId xmlns:a16="http://schemas.microsoft.com/office/drawing/2014/main" id="{C6F6377C-451D-A139-5CC7-98C3666B40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1214" y="5009726"/>
                <a:ext cx="328613" cy="3880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4</a:t>
                </a:r>
                <a:endPara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3944E344-706B-097A-F556-43D0536A24BB}"/>
                </a:ext>
              </a:extLst>
            </p:cNvPr>
            <p:cNvGrpSpPr/>
            <p:nvPr/>
          </p:nvGrpSpPr>
          <p:grpSpPr>
            <a:xfrm>
              <a:off x="6502605" y="3429091"/>
              <a:ext cx="3937778" cy="956874"/>
              <a:chOff x="6174191" y="1991709"/>
              <a:chExt cx="5233894" cy="956874"/>
            </a:xfrm>
          </p:grpSpPr>
          <p:sp>
            <p:nvSpPr>
              <p:cNvPr id="44" name="Text5">
                <a:extLst>
                  <a:ext uri="{FF2B5EF4-FFF2-40B4-BE49-F238E27FC236}">
                    <a16:creationId xmlns:a16="http://schemas.microsoft.com/office/drawing/2014/main" id="{EE8F5286-8BB2-C279-D30A-DFF9649CF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2803" y="2379741"/>
                <a:ext cx="4905282" cy="56884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完成诊室管理、排班管理（支持批量导入）、员工信息维护、收入与就诊统计接口，前端集成ECharts图表展示。</a:t>
                </a:r>
                <a:endParaRPr lang="en-US" sz="1200" dirty="0"/>
              </a:p>
            </p:txBody>
          </p:sp>
          <p:sp>
            <p:nvSpPr>
              <p:cNvPr id="45" name="Bullet5">
                <a:extLst>
                  <a:ext uri="{FF2B5EF4-FFF2-40B4-BE49-F238E27FC236}">
                    <a16:creationId xmlns:a16="http://schemas.microsoft.com/office/drawing/2014/main" id="{8B8FAB21-66F3-CADE-E57D-2592A9705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2803" y="1991709"/>
                <a:ext cx="4905282" cy="382225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阶段5：管理员功能完善</a:t>
                </a:r>
                <a:endParaRPr lang="en-US" dirty="0"/>
              </a:p>
            </p:txBody>
          </p:sp>
          <p:sp>
            <p:nvSpPr>
              <p:cNvPr id="46" name="Number5">
                <a:extLst>
                  <a:ext uri="{FF2B5EF4-FFF2-40B4-BE49-F238E27FC236}">
                    <a16:creationId xmlns:a16="http://schemas.microsoft.com/office/drawing/2014/main" id="{9EE0C69B-6682-9EC1-FF7E-65058F16F8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74191" y="1991709"/>
                <a:ext cx="328613" cy="3880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5</a:t>
                </a:r>
                <a:endPara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DCB74E4-1CE2-7ABB-9422-7F0CD2ECA26E}"/>
                </a:ext>
              </a:extLst>
            </p:cNvPr>
            <p:cNvGrpSpPr/>
            <p:nvPr/>
          </p:nvGrpSpPr>
          <p:grpSpPr>
            <a:xfrm>
              <a:off x="6502605" y="4820958"/>
              <a:ext cx="4326613" cy="956874"/>
              <a:chOff x="6174191" y="2997715"/>
              <a:chExt cx="5233894" cy="956874"/>
            </a:xfrm>
          </p:grpSpPr>
          <p:sp>
            <p:nvSpPr>
              <p:cNvPr id="47" name="Text6">
                <a:extLst>
                  <a:ext uri="{FF2B5EF4-FFF2-40B4-BE49-F238E27FC236}">
                    <a16:creationId xmlns:a16="http://schemas.microsoft.com/office/drawing/2014/main" id="{EE74594D-2E1F-DB07-5995-B084B2650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2803" y="3385747"/>
                <a:ext cx="4905282" cy="56884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进行功能全覆盖测试，模拟各类边界情况（如超员排班、重复签到、非法状态变更），修复Bug，优化页面加载速度与交互流畅度。</a:t>
                </a:r>
                <a:endParaRPr lang="en-US" sz="1200" dirty="0"/>
              </a:p>
            </p:txBody>
          </p:sp>
          <p:sp>
            <p:nvSpPr>
              <p:cNvPr id="48" name="Bullet6">
                <a:extLst>
                  <a:ext uri="{FF2B5EF4-FFF2-40B4-BE49-F238E27FC236}">
                    <a16:creationId xmlns:a16="http://schemas.microsoft.com/office/drawing/2014/main" id="{829FA0A9-99BA-7EDA-8E83-108607F3C5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2803" y="2997715"/>
                <a:ext cx="4905282" cy="388029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阶段6：测试与优化</a:t>
                </a:r>
                <a:endParaRPr lang="en-US" dirty="0"/>
              </a:p>
            </p:txBody>
          </p:sp>
          <p:sp>
            <p:nvSpPr>
              <p:cNvPr id="49" name="Number6">
                <a:extLst>
                  <a:ext uri="{FF2B5EF4-FFF2-40B4-BE49-F238E27FC236}">
                    <a16:creationId xmlns:a16="http://schemas.microsoft.com/office/drawing/2014/main" id="{CF4157D1-6B11-C958-B593-4A0016256A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74191" y="2997715"/>
                <a:ext cx="328613" cy="3880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6</a:t>
                </a:r>
                <a:endPara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marL="0" marR="0" lvl="0" indent="0" algn="l">
              <a:lnSpc>
                <a:spcPct val="100000"/>
              </a:lnSpc>
            </a:pPr>
            <a:r>
              <a:rPr lang="zh-CN" altLang="en-US" sz="28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分阶段开发流程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marL="0" marR="0" lvl="0" indent="0" algn="l">
              <a:lnSpc>
                <a:spcPct val="100000"/>
              </a:lnSpc>
            </a:pPr>
            <a:r>
              <a:rPr lang="zh-CN" altLang="en-US" sz="7200" b="1" dirty="0">
                <a:gradFill>
                  <a:gsLst>
                    <a:gs pos="7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敬请批评指正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marL="0" marR="0" lvl="0" indent="0" algn="ctr">
              <a:lnSpc>
                <a:spcPct val="100000"/>
              </a:lnSpc>
            </a:pPr>
            <a:r>
              <a:rPr lang="zh-CN" altLang="en-US" sz="44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项目概述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0400" y="3573525"/>
            <a:ext cx="10858500" cy="1371600"/>
          </a:xfrm>
        </p:spPr>
        <p:txBody>
          <a:bodyPr>
            <a:normAutofit/>
          </a:bodyPr>
          <a:lstStyle/>
          <a:p>
            <a:pPr marL="0" marR="0" lvl="0" indent="0"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项目信息、用户角色配置及核心业务流程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53c2c24c-71eb-4bd5-abab-21b1b64fd1e1.source.5.zh-Hans.pptx">
            <a:extLst>
              <a:ext uri="{FF2B5EF4-FFF2-40B4-BE49-F238E27FC236}">
                <a16:creationId xmlns:a16="http://schemas.microsoft.com/office/drawing/2014/main" id="{FDDB7791-F267-9B76-59CB-84EE6CA19BAF}"/>
              </a:ext>
            </a:extLst>
          </p:cNvPr>
          <p:cNvGrpSpPr/>
          <p:nvPr/>
        </p:nvGrpSpPr>
        <p:grpSpPr>
          <a:xfrm>
            <a:off x="184244" y="1130301"/>
            <a:ext cx="11435119" cy="5003800"/>
            <a:chOff x="184244" y="1130301"/>
            <a:chExt cx="11435119" cy="5003800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671652A-C78D-BA60-6E61-7F46E44367A9}"/>
                </a:ext>
              </a:extLst>
            </p:cNvPr>
            <p:cNvSpPr/>
            <p:nvPr/>
          </p:nvSpPr>
          <p:spPr>
            <a:xfrm>
              <a:off x="4943202" y="2037493"/>
              <a:ext cx="2506294" cy="1339396"/>
            </a:xfrm>
            <a:custGeom>
              <a:avLst/>
              <a:gdLst>
                <a:gd name="connsiteX0" fmla="*/ 180437 w 2971805"/>
                <a:gd name="connsiteY0" fmla="*/ 1123768 h 1123957"/>
                <a:gd name="connsiteX1" fmla="*/ 2788750 w 2971805"/>
                <a:gd name="connsiteY1" fmla="*/ 435663 h 1123957"/>
                <a:gd name="connsiteX2" fmla="*/ 2972098 w 2971805"/>
                <a:gd name="connsiteY2" fmla="*/ -189 h 1123957"/>
                <a:gd name="connsiteX3" fmla="*/ 293 w 2971805"/>
                <a:gd name="connsiteY3" fmla="*/ 687916 h 1123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1805" h="1123957">
                  <a:moveTo>
                    <a:pt x="180437" y="1123768"/>
                  </a:moveTo>
                  <a:lnTo>
                    <a:pt x="2788750" y="435663"/>
                  </a:lnTo>
                  <a:lnTo>
                    <a:pt x="2972098" y="-189"/>
                  </a:lnTo>
                  <a:lnTo>
                    <a:pt x="293" y="68791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ln w="9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FD42FBEB-6E7D-0C50-EE2A-EF54573E85A5}"/>
                </a:ext>
              </a:extLst>
            </p:cNvPr>
            <p:cNvSpPr/>
            <p:nvPr/>
          </p:nvSpPr>
          <p:spPr>
            <a:xfrm>
              <a:off x="5188492" y="2914943"/>
              <a:ext cx="2002582" cy="1339396"/>
            </a:xfrm>
            <a:custGeom>
              <a:avLst/>
              <a:gdLst>
                <a:gd name="connsiteX0" fmla="*/ 181852 w 2400287"/>
                <a:gd name="connsiteY0" fmla="*/ 1123821 h 1123957"/>
                <a:gd name="connsiteX1" fmla="*/ 2220594 w 2400287"/>
                <a:gd name="connsiteY1" fmla="*/ 436293 h 1123957"/>
                <a:gd name="connsiteX2" fmla="*/ 2400580 w 2400287"/>
                <a:gd name="connsiteY2" fmla="*/ -136 h 1123957"/>
                <a:gd name="connsiteX3" fmla="*/ 293 w 2400287"/>
                <a:gd name="connsiteY3" fmla="*/ 690380 h 1123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287" h="1123957">
                  <a:moveTo>
                    <a:pt x="181852" y="1123821"/>
                  </a:moveTo>
                  <a:lnTo>
                    <a:pt x="2220594" y="436293"/>
                  </a:lnTo>
                  <a:lnTo>
                    <a:pt x="2400580" y="-136"/>
                  </a:lnTo>
                  <a:lnTo>
                    <a:pt x="293" y="69038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ln w="9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2F7CB478-16C5-FC1E-F7A1-28C8A1840DE2}"/>
                </a:ext>
              </a:extLst>
            </p:cNvPr>
            <p:cNvSpPr/>
            <p:nvPr/>
          </p:nvSpPr>
          <p:spPr>
            <a:xfrm>
              <a:off x="5433756" y="3792393"/>
              <a:ext cx="1511322" cy="1339396"/>
            </a:xfrm>
            <a:custGeom>
              <a:avLst/>
              <a:gdLst>
                <a:gd name="connsiteX0" fmla="*/ 180304 w 1828801"/>
                <a:gd name="connsiteY0" fmla="*/ 1123874 h 1123957"/>
                <a:gd name="connsiteX1" fmla="*/ 1650671 w 1828801"/>
                <a:gd name="connsiteY1" fmla="*/ 433934 h 1123957"/>
                <a:gd name="connsiteX2" fmla="*/ 1829094 w 1828801"/>
                <a:gd name="connsiteY2" fmla="*/ -83 h 1123957"/>
                <a:gd name="connsiteX3" fmla="*/ 293 w 1828801"/>
                <a:gd name="connsiteY3" fmla="*/ 688346 h 1123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1" h="1123957">
                  <a:moveTo>
                    <a:pt x="180304" y="1123874"/>
                  </a:moveTo>
                  <a:lnTo>
                    <a:pt x="1650671" y="433934"/>
                  </a:lnTo>
                  <a:lnTo>
                    <a:pt x="1829094" y="-83"/>
                  </a:lnTo>
                  <a:lnTo>
                    <a:pt x="293" y="68834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ln w="9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9D4726B-99E3-5B71-91D0-93AF7B69D3E0}"/>
                </a:ext>
              </a:extLst>
            </p:cNvPr>
            <p:cNvSpPr/>
            <p:nvPr/>
          </p:nvSpPr>
          <p:spPr>
            <a:xfrm>
              <a:off x="5679029" y="4669843"/>
              <a:ext cx="1012595" cy="1350721"/>
            </a:xfrm>
            <a:custGeom>
              <a:avLst/>
              <a:gdLst>
                <a:gd name="connsiteX0" fmla="*/ 181953 w 1257300"/>
                <a:gd name="connsiteY0" fmla="*/ 1133431 h 1133460"/>
                <a:gd name="connsiteX1" fmla="*/ 1077522 w 1257300"/>
                <a:gd name="connsiteY1" fmla="*/ 436830 h 1133460"/>
                <a:gd name="connsiteX2" fmla="*/ 1257594 w 1257300"/>
                <a:gd name="connsiteY2" fmla="*/ -29 h 1133460"/>
                <a:gd name="connsiteX3" fmla="*/ 293 w 1257300"/>
                <a:gd name="connsiteY3" fmla="*/ 692071 h 113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300" h="1133460">
                  <a:moveTo>
                    <a:pt x="181953" y="1133431"/>
                  </a:moveTo>
                  <a:lnTo>
                    <a:pt x="1077522" y="436830"/>
                  </a:lnTo>
                  <a:lnTo>
                    <a:pt x="1257594" y="-29"/>
                  </a:lnTo>
                  <a:lnTo>
                    <a:pt x="293" y="6920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ln w="9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Co">
              <a:extLst>
                <a:ext uri="{FF2B5EF4-FFF2-40B4-BE49-F238E27FC236}">
                  <a16:creationId xmlns:a16="http://schemas.microsoft.com/office/drawing/2014/main" id="{BDFF892A-C983-DD3C-D02C-4069CAC8B01A}"/>
                </a:ext>
              </a:extLst>
            </p:cNvPr>
            <p:cNvSpPr>
              <a:spLocks/>
            </p:cNvSpPr>
            <p:nvPr/>
          </p:nvSpPr>
          <p:spPr>
            <a:xfrm flipH="1">
              <a:off x="572638" y="3678858"/>
              <a:ext cx="11046725" cy="689014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dirty="0">
                <a:sym typeface="+mn-lt"/>
              </a:endParaRPr>
            </a:p>
          </p:txBody>
        </p:sp>
        <p:sp>
          <p:nvSpPr>
            <p:cNvPr id="47" name="Title">
              <a:extLst>
                <a:ext uri="{FF2B5EF4-FFF2-40B4-BE49-F238E27FC236}">
                  <a16:creationId xmlns:a16="http://schemas.microsoft.com/office/drawing/2014/main" id="{B3A9033A-D45A-FB2A-C6CE-55EA8D13030F}"/>
                </a:ext>
              </a:extLst>
            </p:cNvPr>
            <p:cNvSpPr txBox="1">
              <a:spLocks/>
            </p:cNvSpPr>
            <p:nvPr/>
          </p:nvSpPr>
          <p:spPr>
            <a:xfrm>
              <a:off x="666750" y="1130301"/>
              <a:ext cx="10854789" cy="5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89920" lnSpcReduction="10000"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FFFFF"/>
                  </a:solidFill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/>
              <a:r>
                <a:rPr lang="zh-CN" altLang="en-US" sz="1983" b="1" dirty="0">
                  <a:solidFill>
                    <a:schemeClr val="tx1"/>
                  </a:solidFill>
                </a:rPr>
                <a:t>项目名称：</a:t>
              </a:r>
              <a:r>
                <a:rPr lang="zh-CN" altLang="en-US" sz="1983" b="1" dirty="0">
                  <a:solidFill>
                    <a:schemeClr val="accent1"/>
                  </a:solidFill>
                </a:rPr>
                <a:t>"社区医院门诊管理系统"</a:t>
              </a:r>
              <a:r>
                <a:rPr lang="zh-CN" altLang="en-US" sz="1983" b="1" dirty="0">
                  <a:solidFill>
                    <a:schemeClr val="tx1"/>
                  </a:solidFill>
                </a:rPr>
                <a:t>：</a:t>
              </a:r>
              <a:endParaRPr lang="zh-CN" altLang="en-US" dirty="0"/>
            </a:p>
            <a:p>
              <a:pPr marL="0" marR="0" lvl="0" indent="0" algn="l"/>
              <a:r>
                <a:rPr lang="zh-CN" altLang="en-US" sz="1983" b="1" dirty="0">
                  <a:solidFill>
                    <a:schemeClr val="tx1"/>
                  </a:solidFill>
                </a:rPr>
                <a:t>面向社区医院门诊场景，实现全流程日常生活医院门诊管理需求</a:t>
              </a:r>
              <a:endParaRPr lang="zh-CN" altLang="en-US" dirty="0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693313F-30CA-0219-D489-9589B3F3B1B5}"/>
                </a:ext>
              </a:extLst>
            </p:cNvPr>
            <p:cNvGrpSpPr/>
            <p:nvPr/>
          </p:nvGrpSpPr>
          <p:grpSpPr>
            <a:xfrm>
              <a:off x="660400" y="1923958"/>
              <a:ext cx="10858499" cy="689015"/>
              <a:chOff x="660400" y="1923958"/>
              <a:chExt cx="10858499" cy="689015"/>
            </a:xfrm>
          </p:grpSpPr>
          <p:sp>
            <p:nvSpPr>
              <p:cNvPr id="602" name="Text1">
                <a:extLst>
                  <a:ext uri="{FF2B5EF4-FFF2-40B4-BE49-F238E27FC236}">
                    <a16:creationId xmlns:a16="http://schemas.microsoft.com/office/drawing/2014/main" id="{257086D7-D10E-BCD1-1C7A-DA660E4E9875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7585223" y="1923958"/>
                <a:ext cx="3933676" cy="689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本系统旨在构建一个支持多角色协作，数据安全性高，满足社区医院全流程诊疗服务的管理系统。</a:t>
                </a:r>
                <a:endParaRPr lang="zh-CN" altLang="en-US" dirty="0"/>
              </a:p>
            </p:txBody>
          </p:sp>
          <p:sp>
            <p:nvSpPr>
              <p:cNvPr id="603" name="Bullet1">
                <a:extLst>
                  <a:ext uri="{FF2B5EF4-FFF2-40B4-BE49-F238E27FC236}">
                    <a16:creationId xmlns:a16="http://schemas.microsoft.com/office/drawing/2014/main" id="{620129FA-4288-0F2B-FBCD-00E077F35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923958"/>
                <a:ext cx="3902435" cy="689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>
                  <a:defRPr sz="1200"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800" b="1" dirty="0">
                    <a:sym typeface="+mn-lt"/>
                  </a:rPr>
                  <a:t>项目定位</a:t>
                </a:r>
                <a:endParaRPr lang="en-US" dirty="0"/>
              </a:p>
            </p:txBody>
          </p:sp>
          <p:sp>
            <p:nvSpPr>
              <p:cNvPr id="45" name="Number1">
                <a:extLst>
                  <a:ext uri="{FF2B5EF4-FFF2-40B4-BE49-F238E27FC236}">
                    <a16:creationId xmlns:a16="http://schemas.microsoft.com/office/drawing/2014/main" id="{0CD12403-4552-E1DB-5123-E960102656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7945" y="1923959"/>
                <a:ext cx="2796117" cy="689014"/>
              </a:xfrm>
              <a:custGeom>
                <a:avLst/>
                <a:gdLst>
                  <a:gd name="connsiteX0" fmla="*/ 3074453 w 3257537"/>
                  <a:gd name="connsiteY0" fmla="*/ 437940 h 438155"/>
                  <a:gd name="connsiteX1" fmla="*/ 3257820 w 3257537"/>
                  <a:gd name="connsiteY1" fmla="*/ -216 h 438155"/>
                  <a:gd name="connsiteX2" fmla="*/ 282 w 3257537"/>
                  <a:gd name="connsiteY2" fmla="*/ -216 h 438155"/>
                  <a:gd name="connsiteX3" fmla="*/ 180426 w 3257537"/>
                  <a:gd name="connsiteY3" fmla="*/ 437940 h 43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37" h="438155">
                    <a:moveTo>
                      <a:pt x="3074453" y="437940"/>
                    </a:moveTo>
                    <a:lnTo>
                      <a:pt x="3257820" y="-216"/>
                    </a:lnTo>
                    <a:lnTo>
                      <a:pt x="282" y="-216"/>
                    </a:lnTo>
                    <a:lnTo>
                      <a:pt x="180426" y="43794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96000"/>
                </a:schemeClr>
              </a:solidFill>
              <a:ln w="9524" cap="flat">
                <a:noFill/>
                <a:prstDash val="solid"/>
                <a:miter/>
              </a:ln>
            </p:spPr>
            <p:txBody>
              <a:bodyPr wrap="none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</a:rPr>
                  <a:t>1</a:t>
                </a:r>
                <a:endParaRPr lang="zh-CN" alt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A983EEA-4AF9-0A0E-22DB-7ADDAFC6DF3A}"/>
                </a:ext>
              </a:extLst>
            </p:cNvPr>
            <p:cNvGrpSpPr/>
            <p:nvPr/>
          </p:nvGrpSpPr>
          <p:grpSpPr>
            <a:xfrm>
              <a:off x="514141" y="2804240"/>
              <a:ext cx="11004758" cy="696549"/>
              <a:chOff x="514141" y="2804240"/>
              <a:chExt cx="11004758" cy="696549"/>
            </a:xfrm>
          </p:grpSpPr>
          <p:sp>
            <p:nvSpPr>
              <p:cNvPr id="607" name="Text2">
                <a:extLst>
                  <a:ext uri="{FF2B5EF4-FFF2-40B4-BE49-F238E27FC236}">
                    <a16:creationId xmlns:a16="http://schemas.microsoft.com/office/drawing/2014/main" id="{C4283DD6-9794-EF76-D477-6464BEFC2C0E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7327473" y="2804240"/>
                <a:ext cx="4191426" cy="689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 fontScale="92500" lnSpcReduction="10000"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项目包含以下功能模块：患者预约、前台登记签到、缴费结算、管理员排班管理、员工维护、收入与就诊统计等，集成ECharts实现可视化图表展示。</a:t>
                </a:r>
                <a:endParaRPr lang="zh-CN" altLang="en-US" dirty="0"/>
              </a:p>
            </p:txBody>
          </p:sp>
          <p:sp>
            <p:nvSpPr>
              <p:cNvPr id="609" name="Bullet2">
                <a:extLst>
                  <a:ext uri="{FF2B5EF4-FFF2-40B4-BE49-F238E27FC236}">
                    <a16:creationId xmlns:a16="http://schemas.microsoft.com/office/drawing/2014/main" id="{1613E063-62C7-E573-01B9-6E36118613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141" y="2811775"/>
                <a:ext cx="4194952" cy="689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>
                  <a:defRPr sz="1200"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项目功能说明</a:t>
                </a:r>
                <a:endParaRPr lang="zh-CN" altLang="en-US" dirty="0"/>
              </a:p>
            </p:txBody>
          </p:sp>
          <p:sp>
            <p:nvSpPr>
              <p:cNvPr id="44" name="Number2">
                <a:extLst>
                  <a:ext uri="{FF2B5EF4-FFF2-40B4-BE49-F238E27FC236}">
                    <a16:creationId xmlns:a16="http://schemas.microsoft.com/office/drawing/2014/main" id="{A5847E01-0CC9-4B79-93C0-4FF6393AD4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43204" y="2804241"/>
                <a:ext cx="2305584" cy="689014"/>
              </a:xfrm>
              <a:custGeom>
                <a:avLst/>
                <a:gdLst>
                  <a:gd name="connsiteX0" fmla="*/ 282 w 2686055"/>
                  <a:gd name="connsiteY0" fmla="*/ -163 h 438157"/>
                  <a:gd name="connsiteX1" fmla="*/ 180426 w 2686055"/>
                  <a:gd name="connsiteY1" fmla="*/ 437994 h 438157"/>
                  <a:gd name="connsiteX2" fmla="*/ 2506200 w 2686055"/>
                  <a:gd name="connsiteY2" fmla="*/ 437994 h 438157"/>
                  <a:gd name="connsiteX3" fmla="*/ 2686337 w 2686055"/>
                  <a:gd name="connsiteY3" fmla="*/ -163 h 43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6055" h="438157">
                    <a:moveTo>
                      <a:pt x="282" y="-163"/>
                    </a:moveTo>
                    <a:lnTo>
                      <a:pt x="180426" y="437994"/>
                    </a:lnTo>
                    <a:lnTo>
                      <a:pt x="2506200" y="437994"/>
                    </a:lnTo>
                    <a:lnTo>
                      <a:pt x="2686337" y="-16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96000"/>
                </a:schemeClr>
              </a:solidFill>
              <a:ln w="9524" cap="flat">
                <a:noFill/>
                <a:prstDash val="solid"/>
                <a:miter/>
              </a:ln>
            </p:spPr>
            <p:txBody>
              <a:bodyPr wrap="none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</a:rPr>
                  <a:t>2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8923FEE-DAF4-6CA9-4858-D1DC53769725}"/>
                </a:ext>
              </a:extLst>
            </p:cNvPr>
            <p:cNvGrpSpPr/>
            <p:nvPr/>
          </p:nvGrpSpPr>
          <p:grpSpPr>
            <a:xfrm>
              <a:off x="411306" y="3687100"/>
              <a:ext cx="11107593" cy="686437"/>
              <a:chOff x="411306" y="3684521"/>
              <a:chExt cx="11107593" cy="689016"/>
            </a:xfrm>
          </p:grpSpPr>
          <p:sp>
            <p:nvSpPr>
              <p:cNvPr id="613" name="Text3">
                <a:extLst>
                  <a:ext uri="{FF2B5EF4-FFF2-40B4-BE49-F238E27FC236}">
                    <a16:creationId xmlns:a16="http://schemas.microsoft.com/office/drawing/2014/main" id="{610781A4-EAF5-EABC-B1D9-7D1717B26C4F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7081997" y="3684522"/>
                <a:ext cx="4436902" cy="689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 fontScale="92500" lnSpcReduction="10000"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系统设置三类用户角色：患者（可进行预约挂号和查询）、前台（负责登记、签到、缴费）、管理员（执行排班、诊室维护、员工管理和数据统计）。</a:t>
                </a:r>
                <a:endParaRPr lang="zh-CN" altLang="en-US" dirty="0"/>
              </a:p>
            </p:txBody>
          </p:sp>
          <p:sp>
            <p:nvSpPr>
              <p:cNvPr id="614" name="Bullet3">
                <a:extLst>
                  <a:ext uri="{FF2B5EF4-FFF2-40B4-BE49-F238E27FC236}">
                    <a16:creationId xmlns:a16="http://schemas.microsoft.com/office/drawing/2014/main" id="{5D692E99-7D1F-AA09-6BC7-1BFE8EA6D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306" y="3684521"/>
                <a:ext cx="4440445" cy="689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>
                  <a:defRPr sz="1200"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多维度用户角色</a:t>
                </a:r>
                <a:endParaRPr lang="zh-CN" altLang="en-US" dirty="0"/>
              </a:p>
            </p:txBody>
          </p:sp>
          <p:sp>
            <p:nvSpPr>
              <p:cNvPr id="43" name="Number3">
                <a:extLst>
                  <a:ext uri="{FF2B5EF4-FFF2-40B4-BE49-F238E27FC236}">
                    <a16:creationId xmlns:a16="http://schemas.microsoft.com/office/drawing/2014/main" id="{99E29195-1B5D-DD08-BDBA-93FCEA36DA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88495" y="3684523"/>
                <a:ext cx="1815019" cy="689014"/>
              </a:xfrm>
              <a:custGeom>
                <a:avLst/>
                <a:gdLst>
                  <a:gd name="connsiteX0" fmla="*/ 1936349 w 2114536"/>
                  <a:gd name="connsiteY0" fmla="*/ 428507 h 428616"/>
                  <a:gd name="connsiteX1" fmla="*/ 2114819 w 2114536"/>
                  <a:gd name="connsiteY1" fmla="*/ -109 h 428616"/>
                  <a:gd name="connsiteX2" fmla="*/ 282 w 2114536"/>
                  <a:gd name="connsiteY2" fmla="*/ -109 h 428616"/>
                  <a:gd name="connsiteX3" fmla="*/ 181927 w 2114536"/>
                  <a:gd name="connsiteY3" fmla="*/ 428507 h 42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36" h="428616">
                    <a:moveTo>
                      <a:pt x="1936349" y="428507"/>
                    </a:moveTo>
                    <a:lnTo>
                      <a:pt x="2114819" y="-109"/>
                    </a:lnTo>
                    <a:lnTo>
                      <a:pt x="282" y="-109"/>
                    </a:lnTo>
                    <a:lnTo>
                      <a:pt x="181927" y="42850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96000"/>
                </a:schemeClr>
              </a:solidFill>
              <a:ln w="9524" cap="flat">
                <a:noFill/>
                <a:prstDash val="solid"/>
                <a:miter/>
              </a:ln>
            </p:spPr>
            <p:txBody>
              <a:bodyPr wrap="none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rgbClr val="FFFFFF"/>
                    </a:solidFill>
                  </a:rPr>
                  <a:t>3</a:t>
                </a:r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6EE58F2-727C-D8F9-64F0-9277AC3F0F52}"/>
                </a:ext>
              </a:extLst>
            </p:cNvPr>
            <p:cNvGrpSpPr/>
            <p:nvPr/>
          </p:nvGrpSpPr>
          <p:grpSpPr>
            <a:xfrm>
              <a:off x="282739" y="4537424"/>
              <a:ext cx="11236158" cy="716395"/>
              <a:chOff x="282739" y="4537424"/>
              <a:chExt cx="11236158" cy="716395"/>
            </a:xfrm>
          </p:grpSpPr>
          <p:sp>
            <p:nvSpPr>
              <p:cNvPr id="618" name="Text4">
                <a:extLst>
                  <a:ext uri="{FF2B5EF4-FFF2-40B4-BE49-F238E27FC236}">
                    <a16:creationId xmlns:a16="http://schemas.microsoft.com/office/drawing/2014/main" id="{C0954E43-75CF-62EC-B999-C4FC1E54F8DF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861066" y="4564804"/>
                <a:ext cx="4657831" cy="689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实现从“预约 → 到院登记/签到 → 就诊 → 缴费离院”的全流程门诊管理功能，每个环节状态流转可控、数据可追溯。</a:t>
                </a:r>
                <a:endParaRPr lang="zh-CN" altLang="en-US" dirty="0"/>
              </a:p>
            </p:txBody>
          </p:sp>
          <p:sp>
            <p:nvSpPr>
              <p:cNvPr id="619" name="Bullet4">
                <a:extLst>
                  <a:ext uri="{FF2B5EF4-FFF2-40B4-BE49-F238E27FC236}">
                    <a16:creationId xmlns:a16="http://schemas.microsoft.com/office/drawing/2014/main" id="{511339CD-632C-69B7-B634-1594BA12EF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739" y="4537424"/>
                <a:ext cx="4697577" cy="689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>
                  <a:defRPr sz="1200"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核心流程说明</a:t>
                </a:r>
                <a:endParaRPr lang="zh-CN" altLang="en-US" dirty="0"/>
              </a:p>
            </p:txBody>
          </p:sp>
          <p:sp>
            <p:nvSpPr>
              <p:cNvPr id="42" name="Number4">
                <a:extLst>
                  <a:ext uri="{FF2B5EF4-FFF2-40B4-BE49-F238E27FC236}">
                    <a16:creationId xmlns:a16="http://schemas.microsoft.com/office/drawing/2014/main" id="{507EDAFE-FA61-D873-ABD2-6136E145130D}"/>
                  </a:ext>
                </a:extLst>
              </p:cNvPr>
              <p:cNvSpPr/>
              <p:nvPr/>
            </p:nvSpPr>
            <p:spPr>
              <a:xfrm>
                <a:off x="5433756" y="4564805"/>
                <a:ext cx="1324483" cy="689014"/>
              </a:xfrm>
              <a:custGeom>
                <a:avLst/>
                <a:gdLst>
                  <a:gd name="connsiteX0" fmla="*/ 1363387 w 1543051"/>
                  <a:gd name="connsiteY0" fmla="*/ 438100 h 438155"/>
                  <a:gd name="connsiteX1" fmla="*/ 1543333 w 1543051"/>
                  <a:gd name="connsiteY1" fmla="*/ -56 h 438155"/>
                  <a:gd name="connsiteX2" fmla="*/ 282 w 1543051"/>
                  <a:gd name="connsiteY2" fmla="*/ -56 h 438155"/>
                  <a:gd name="connsiteX3" fmla="*/ 180228 w 1543051"/>
                  <a:gd name="connsiteY3" fmla="*/ 438100 h 43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3051" h="438155">
                    <a:moveTo>
                      <a:pt x="1363387" y="438100"/>
                    </a:moveTo>
                    <a:lnTo>
                      <a:pt x="1543333" y="-56"/>
                    </a:lnTo>
                    <a:lnTo>
                      <a:pt x="282" y="-56"/>
                    </a:lnTo>
                    <a:lnTo>
                      <a:pt x="180228" y="43810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96000"/>
                </a:schemeClr>
              </a:solidFill>
              <a:ln w="9524" cap="flat">
                <a:noFill/>
                <a:prstDash val="solid"/>
                <a:miter/>
              </a:ln>
            </p:spPr>
            <p:txBody>
              <a:bodyPr wrap="none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FFFFFF"/>
                    </a:solidFill>
                  </a:rPr>
                  <a:t>4</a:t>
                </a:r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3C06F6C-8EB0-2C54-2935-562BFE4DB115}"/>
                </a:ext>
              </a:extLst>
            </p:cNvPr>
            <p:cNvGrpSpPr/>
            <p:nvPr/>
          </p:nvGrpSpPr>
          <p:grpSpPr>
            <a:xfrm>
              <a:off x="184244" y="5431772"/>
              <a:ext cx="11334654" cy="702329"/>
              <a:chOff x="184244" y="5431772"/>
              <a:chExt cx="11334654" cy="702329"/>
            </a:xfrm>
          </p:grpSpPr>
          <p:sp>
            <p:nvSpPr>
              <p:cNvPr id="41" name="Number5">
                <a:extLst>
                  <a:ext uri="{FF2B5EF4-FFF2-40B4-BE49-F238E27FC236}">
                    <a16:creationId xmlns:a16="http://schemas.microsoft.com/office/drawing/2014/main" id="{9FC37D95-92E3-9AEB-DD4C-E5612AD43C8D}"/>
                  </a:ext>
                </a:extLst>
              </p:cNvPr>
              <p:cNvSpPr/>
              <p:nvPr/>
            </p:nvSpPr>
            <p:spPr>
              <a:xfrm>
                <a:off x="5679032" y="5445087"/>
                <a:ext cx="833933" cy="689014"/>
              </a:xfrm>
              <a:custGeom>
                <a:avLst/>
                <a:gdLst>
                  <a:gd name="connsiteX0" fmla="*/ 282 w 971550"/>
                  <a:gd name="connsiteY0" fmla="*/ -3 h 447660"/>
                  <a:gd name="connsiteX1" fmla="*/ 181848 w 971550"/>
                  <a:gd name="connsiteY1" fmla="*/ 447657 h 447660"/>
                  <a:gd name="connsiteX2" fmla="*/ 788675 w 971550"/>
                  <a:gd name="connsiteY2" fmla="*/ 447657 h 447660"/>
                  <a:gd name="connsiteX3" fmla="*/ 971832 w 971550"/>
                  <a:gd name="connsiteY3" fmla="*/ -3 h 4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447660">
                    <a:moveTo>
                      <a:pt x="282" y="-3"/>
                    </a:moveTo>
                    <a:lnTo>
                      <a:pt x="181848" y="447657"/>
                    </a:lnTo>
                    <a:lnTo>
                      <a:pt x="788675" y="447657"/>
                    </a:lnTo>
                    <a:lnTo>
                      <a:pt x="971832" y="-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96000"/>
                </a:schemeClr>
              </a:solidFill>
              <a:ln w="9524" cap="flat">
                <a:noFill/>
                <a:prstDash val="solid"/>
                <a:miter/>
              </a:ln>
            </p:spPr>
            <p:txBody>
              <a:bodyPr wrap="none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FFFF"/>
                    </a:solidFill>
                  </a:rPr>
                  <a:t>5</a:t>
                </a:r>
                <a:endParaRPr lang="zh-CN" altLang="en-US" sz="12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23" name="Text5">
                <a:extLst>
                  <a:ext uri="{FF2B5EF4-FFF2-40B4-BE49-F238E27FC236}">
                    <a16:creationId xmlns:a16="http://schemas.microsoft.com/office/drawing/2014/main" id="{A10BF7E0-2D43-EF1D-19A6-C401396326DB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627864" y="5445086"/>
                <a:ext cx="4891034" cy="689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项目构建了智能化的全流程诊疗服务，并引入了</a:t>
                </a:r>
                <a:r>
                  <a:rPr lang="en-US" altLang="zh-CN" sz="1200" dirty="0" err="1">
                    <a:solidFill>
                      <a:schemeClr val="tx1"/>
                    </a:solidFill>
                  </a:rPr>
                  <a:t>ECharts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可视化分析，能够优化社区医院的运行效率和用户端的使用体验。</a:t>
                </a:r>
                <a:endParaRPr lang="zh-CN" altLang="en-US" dirty="0"/>
              </a:p>
            </p:txBody>
          </p:sp>
          <p:sp>
            <p:nvSpPr>
              <p:cNvPr id="624" name="Bullet5">
                <a:extLst>
                  <a:ext uri="{FF2B5EF4-FFF2-40B4-BE49-F238E27FC236}">
                    <a16:creationId xmlns:a16="http://schemas.microsoft.com/office/drawing/2014/main" id="{502F1F22-3D15-FD0D-5DB5-ACFA69B3A0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44" y="5431772"/>
                <a:ext cx="4894565" cy="689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>
                  <a:defRPr sz="1200"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>
                  <a:lnSpc>
                    <a:spcPct val="12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项目创新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项目基本信息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34bf4b5-c2fc-4a9c-8d56-533b6d731759.source.6.zh-Hans.pptx">
            <a:extLst>
              <a:ext uri="{FF2B5EF4-FFF2-40B4-BE49-F238E27FC236}">
                <a16:creationId xmlns:a16="http://schemas.microsoft.com/office/drawing/2014/main" id="{682467A3-C503-DAAD-A3CB-799F9EE67237}"/>
              </a:ext>
            </a:extLst>
          </p:cNvPr>
          <p:cNvGrpSpPr/>
          <p:nvPr/>
        </p:nvGrpSpPr>
        <p:grpSpPr>
          <a:xfrm>
            <a:off x="0" y="1130301"/>
            <a:ext cx="11531600" cy="5003799"/>
            <a:chOff x="0" y="1130301"/>
            <a:chExt cx="11531600" cy="5003799"/>
          </a:xfrm>
        </p:grpSpPr>
        <p:cxnSp>
          <p:nvCxnSpPr>
            <p:cNvPr id="6" name="S">
              <a:extLst>
                <a:ext uri="{FF2B5EF4-FFF2-40B4-BE49-F238E27FC236}">
                  <a16:creationId xmlns:a16="http://schemas.microsoft.com/office/drawing/2014/main" id="{4A43AD19-EEEF-6BF8-4E91-EA05D2BC4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835072"/>
              <a:ext cx="1061445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">
              <a:extLst>
                <a:ext uri="{FF2B5EF4-FFF2-40B4-BE49-F238E27FC236}">
                  <a16:creationId xmlns:a16="http://schemas.microsoft.com/office/drawing/2014/main" id="{D2FE97E4-416F-9C1E-3AE0-F28B4396A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14452" y="1835072"/>
              <a:ext cx="294053" cy="30682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">
              <a:extLst>
                <a:ext uri="{FF2B5EF4-FFF2-40B4-BE49-F238E27FC236}">
                  <a16:creationId xmlns:a16="http://schemas.microsoft.com/office/drawing/2014/main" id="{7FDB0CF3-822C-86FB-816E-80F773416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8505" y="2141894"/>
              <a:ext cx="46566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A5055E68-3F46-61E5-B8A8-E47A6B9FF4F9}"/>
                </a:ext>
              </a:extLst>
            </p:cNvPr>
            <p:cNvSpPr/>
            <p:nvPr/>
          </p:nvSpPr>
          <p:spPr>
            <a:xfrm flipH="1">
              <a:off x="11376844" y="2064516"/>
              <a:ext cx="154756" cy="1547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lang="en-US" sz="1200" dirty="0">
                <a:solidFill>
                  <a:srgbClr val="3F3F3F"/>
                </a:solidFill>
                <a:latin typeface="Arial"/>
                <a:cs typeface="Arial"/>
              </a:endParaRPr>
            </a:p>
          </p:txBody>
        </p:sp>
        <p:sp>
          <p:nvSpPr>
            <p:cNvPr id="104" name="C">
              <a:extLst>
                <a:ext uri="{FF2B5EF4-FFF2-40B4-BE49-F238E27FC236}">
                  <a16:creationId xmlns:a16="http://schemas.microsoft.com/office/drawing/2014/main" id="{FBA8EECF-90C5-628A-D771-8560CDC409F6}"/>
                </a:ext>
              </a:extLst>
            </p:cNvPr>
            <p:cNvSpPr>
              <a:spLocks/>
            </p:cNvSpPr>
            <p:nvPr/>
          </p:nvSpPr>
          <p:spPr>
            <a:xfrm flipH="1">
              <a:off x="660396" y="4171951"/>
              <a:ext cx="3392491" cy="1962149"/>
            </a:xfrm>
            <a:prstGeom prst="snip2DiagRect">
              <a:avLst>
                <a:gd name="adj1" fmla="val 11435"/>
                <a:gd name="adj2" fmla="val 0"/>
              </a:avLst>
            </a:prstGeom>
            <a:solidFill>
              <a:schemeClr val="accent1">
                <a:lumMod val="75000"/>
                <a:alpha val="9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lang="en-US" altLang="zh-CN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Title">
              <a:extLst>
                <a:ext uri="{FF2B5EF4-FFF2-40B4-BE49-F238E27FC236}">
                  <a16:creationId xmlns:a16="http://schemas.microsoft.com/office/drawing/2014/main" id="{BDF9E69A-B0C8-7D3B-D3C3-9C4DA1A9F224}"/>
                </a:ext>
              </a:extLst>
            </p:cNvPr>
            <p:cNvSpPr txBox="1">
              <a:spLocks/>
            </p:cNvSpPr>
            <p:nvPr/>
          </p:nvSpPr>
          <p:spPr>
            <a:xfrm>
              <a:off x="758206" y="1130301"/>
              <a:ext cx="10760689" cy="64346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l"/>
              <a:r>
                <a:rPr lang="zh-CN" altLang="en-US" sz="2400" b="1" dirty="0">
                  <a:solidFill>
                    <a:schemeClr val="tx1"/>
                  </a:solidFill>
                </a:rPr>
                <a:t>采用 "Flask + VUE" 前后端架构，多维技术栈配合开发</a:t>
              </a:r>
              <a:endParaRPr lang="zh-CN" altLang="en-US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DAAD3C9-B929-F2C3-9C0C-4A7C28D21C04}"/>
                </a:ext>
              </a:extLst>
            </p:cNvPr>
            <p:cNvGrpSpPr/>
            <p:nvPr/>
          </p:nvGrpSpPr>
          <p:grpSpPr>
            <a:xfrm>
              <a:off x="758206" y="2146312"/>
              <a:ext cx="3193889" cy="1739681"/>
              <a:chOff x="758206" y="2146312"/>
              <a:chExt cx="3193889" cy="1739681"/>
            </a:xfrm>
          </p:grpSpPr>
          <p:sp>
            <p:nvSpPr>
              <p:cNvPr id="4" name="Bullet1">
                <a:extLst>
                  <a:ext uri="{FF2B5EF4-FFF2-40B4-BE49-F238E27FC236}">
                    <a16:creationId xmlns:a16="http://schemas.microsoft.com/office/drawing/2014/main" id="{B970085D-B24F-AB98-1282-D99BA86CC8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206" y="2146312"/>
                <a:ext cx="3193889" cy="58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后端技术栈</a:t>
                </a:r>
                <a:endParaRPr lang="en-US" dirty="0"/>
              </a:p>
            </p:txBody>
          </p:sp>
          <p:sp>
            <p:nvSpPr>
              <p:cNvPr id="5" name="Text1">
                <a:extLst>
                  <a:ext uri="{FF2B5EF4-FFF2-40B4-BE49-F238E27FC236}">
                    <a16:creationId xmlns:a16="http://schemas.microsoft.com/office/drawing/2014/main" id="{5AE2840E-DD19-78F9-35E4-F1D0FD9F49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206" y="2733935"/>
                <a:ext cx="3193889" cy="1152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使用Python Flask作为Web框架，运用SQLAlchemy ORM进行数据库操作，提升开发效率并保障SQL安全性。</a:t>
                </a:r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3BA69EC-FA79-C37E-58F4-6C04B5565184}"/>
                </a:ext>
              </a:extLst>
            </p:cNvPr>
            <p:cNvGrpSpPr/>
            <p:nvPr/>
          </p:nvGrpSpPr>
          <p:grpSpPr>
            <a:xfrm>
              <a:off x="4210285" y="2146312"/>
              <a:ext cx="3193889" cy="1739681"/>
              <a:chOff x="4210285" y="2146312"/>
              <a:chExt cx="3193889" cy="1739681"/>
            </a:xfrm>
          </p:grpSpPr>
          <p:sp>
            <p:nvSpPr>
              <p:cNvPr id="84" name="Bullet2">
                <a:extLst>
                  <a:ext uri="{FF2B5EF4-FFF2-40B4-BE49-F238E27FC236}">
                    <a16:creationId xmlns:a16="http://schemas.microsoft.com/office/drawing/2014/main" id="{2B0F4F9E-D539-7701-0587-286755817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0285" y="2146312"/>
                <a:ext cx="3193889" cy="58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数据库选择</a:t>
                </a:r>
                <a:endParaRPr lang="en-US" dirty="0"/>
              </a:p>
            </p:txBody>
          </p:sp>
          <p:sp>
            <p:nvSpPr>
              <p:cNvPr id="85" name="Text2">
                <a:extLst>
                  <a:ext uri="{FF2B5EF4-FFF2-40B4-BE49-F238E27FC236}">
                    <a16:creationId xmlns:a16="http://schemas.microsoft.com/office/drawing/2014/main" id="{2F6443E8-4210-2E31-77B9-D0AE42ADD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0285" y="2733935"/>
                <a:ext cx="3193889" cy="1152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使用MySQL 8.0关系型数据库，支持事务处理、外键约束、索引优化，满足强一致性需求。</a:t>
                </a:r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BD3126E-7DA9-571A-C08D-BF002EA47C7E}"/>
                </a:ext>
              </a:extLst>
            </p:cNvPr>
            <p:cNvGrpSpPr/>
            <p:nvPr/>
          </p:nvGrpSpPr>
          <p:grpSpPr>
            <a:xfrm>
              <a:off x="7662364" y="2146312"/>
              <a:ext cx="3193889" cy="1739681"/>
              <a:chOff x="7662364" y="2146312"/>
              <a:chExt cx="3193889" cy="1739681"/>
            </a:xfrm>
          </p:grpSpPr>
          <p:sp>
            <p:nvSpPr>
              <p:cNvPr id="89" name="Bullet3">
                <a:extLst>
                  <a:ext uri="{FF2B5EF4-FFF2-40B4-BE49-F238E27FC236}">
                    <a16:creationId xmlns:a16="http://schemas.microsoft.com/office/drawing/2014/main" id="{27A47455-0840-6925-CA51-3E034A5B5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2364" y="2146312"/>
                <a:ext cx="3193889" cy="58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前端技术方案</a:t>
                </a:r>
                <a:endParaRPr lang="en-US" dirty="0"/>
              </a:p>
            </p:txBody>
          </p:sp>
          <p:sp>
            <p:nvSpPr>
              <p:cNvPr id="90" name="Text3">
                <a:extLst>
                  <a:ext uri="{FF2B5EF4-FFF2-40B4-BE49-F238E27FC236}">
                    <a16:creationId xmlns:a16="http://schemas.microsoft.com/office/drawing/2014/main" id="{488394F7-55DF-DFC3-FD0D-41D221ED3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2365" y="2733935"/>
                <a:ext cx="3188158" cy="1152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采用Vue.js 3 + Composition API构建响应式前端界面，使用Element Plus组件库协助构建界面内容。</a:t>
                </a:r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DA5EB6C-254B-FBE2-3E5D-8FF78859FE49}"/>
                </a:ext>
              </a:extLst>
            </p:cNvPr>
            <p:cNvGrpSpPr/>
            <p:nvPr/>
          </p:nvGrpSpPr>
          <p:grpSpPr>
            <a:xfrm>
              <a:off x="758210" y="4295826"/>
              <a:ext cx="3193889" cy="1739681"/>
              <a:chOff x="758210" y="4295826"/>
              <a:chExt cx="3193889" cy="1739681"/>
            </a:xfrm>
          </p:grpSpPr>
          <p:sp>
            <p:nvSpPr>
              <p:cNvPr id="106" name="Bullet4">
                <a:extLst>
                  <a:ext uri="{FF2B5EF4-FFF2-40B4-BE49-F238E27FC236}">
                    <a16:creationId xmlns:a16="http://schemas.microsoft.com/office/drawing/2014/main" id="{86BDB8E3-1126-F3F9-11D3-0CD7A2550B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210" y="4295826"/>
                <a:ext cx="3193889" cy="58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认证机制设计</a:t>
                </a:r>
                <a:endParaRPr lang="en-US" dirty="0"/>
              </a:p>
            </p:txBody>
          </p:sp>
          <p:sp>
            <p:nvSpPr>
              <p:cNvPr id="107" name="Text4">
                <a:extLst>
                  <a:ext uri="{FF2B5EF4-FFF2-40B4-BE49-F238E27FC236}">
                    <a16:creationId xmlns:a16="http://schemas.microsoft.com/office/drawing/2014/main" id="{27254650-B403-96E6-17FC-BB91AA33F7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210" y="4883449"/>
                <a:ext cx="3193889" cy="1152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引入JWT（JSON Web Token）实现无状态登录认证，通过Flask-JWT-Extended插件管理令牌生成、验证与刷新逻辑。</a:t>
                </a:r>
                <a:endParaRPr 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A6DF351-838F-78CE-E30F-ADC3B25CCA23}"/>
                </a:ext>
              </a:extLst>
            </p:cNvPr>
            <p:cNvGrpSpPr/>
            <p:nvPr/>
          </p:nvGrpSpPr>
          <p:grpSpPr>
            <a:xfrm>
              <a:off x="4210285" y="4295826"/>
              <a:ext cx="3193892" cy="1739681"/>
              <a:chOff x="4210285" y="4295826"/>
              <a:chExt cx="3193892" cy="1739681"/>
            </a:xfrm>
          </p:grpSpPr>
          <p:sp>
            <p:nvSpPr>
              <p:cNvPr id="102" name="Bullet5">
                <a:extLst>
                  <a:ext uri="{FF2B5EF4-FFF2-40B4-BE49-F238E27FC236}">
                    <a16:creationId xmlns:a16="http://schemas.microsoft.com/office/drawing/2014/main" id="{39EF5A0B-45EA-4973-5814-8437BD3CC5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0288" y="4295826"/>
                <a:ext cx="3193889" cy="58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图表可视化支持</a:t>
                </a:r>
                <a:endParaRPr lang="en-US" dirty="0"/>
              </a:p>
            </p:txBody>
          </p:sp>
          <p:sp>
            <p:nvSpPr>
              <p:cNvPr id="103" name="Text5">
                <a:extLst>
                  <a:ext uri="{FF2B5EF4-FFF2-40B4-BE49-F238E27FC236}">
                    <a16:creationId xmlns:a16="http://schemas.microsoft.com/office/drawing/2014/main" id="{500F78B3-60CC-1DFC-9171-EDC1217147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0285" y="4883449"/>
                <a:ext cx="3193889" cy="1152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集成ECharts库，在后台实现按日期、科室、医生维度的收入与就诊量动态图表展示，增强数据分析能力。</a:t>
                </a:r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DB92A9E-EBC4-23FC-AB89-2EC2C1FA5611}"/>
                </a:ext>
              </a:extLst>
            </p:cNvPr>
            <p:cNvGrpSpPr/>
            <p:nvPr/>
          </p:nvGrpSpPr>
          <p:grpSpPr>
            <a:xfrm>
              <a:off x="7662364" y="4295826"/>
              <a:ext cx="3193889" cy="1739681"/>
              <a:chOff x="7662364" y="4295826"/>
              <a:chExt cx="3193889" cy="1739681"/>
            </a:xfrm>
          </p:grpSpPr>
          <p:sp>
            <p:nvSpPr>
              <p:cNvPr id="98" name="Bullet6">
                <a:extLst>
                  <a:ext uri="{FF2B5EF4-FFF2-40B4-BE49-F238E27FC236}">
                    <a16:creationId xmlns:a16="http://schemas.microsoft.com/office/drawing/2014/main" id="{895FEC1B-4522-41F2-9A62-B0C991B6C9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2364" y="4295826"/>
                <a:ext cx="3193889" cy="58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工程结构规范</a:t>
                </a:r>
                <a:endParaRPr lang="en-US" dirty="0"/>
              </a:p>
            </p:txBody>
          </p:sp>
          <p:sp>
            <p:nvSpPr>
              <p:cNvPr id="99" name="Text6">
                <a:extLst>
                  <a:ext uri="{FF2B5EF4-FFF2-40B4-BE49-F238E27FC236}">
                    <a16:creationId xmlns:a16="http://schemas.microsoft.com/office/drawing/2014/main" id="{79B5A042-80A3-D297-9004-2E3F54732C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2364" y="4883449"/>
                <a:ext cx="3193889" cy="1152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200" i="0" u="none" strike="noStrike" dirty="0">
                    <a:solidFill>
                      <a:schemeClr val="tx1"/>
                    </a:solidFill>
                  </a:rPr>
                  <a:t>项目目录划分backend（后端）、frontend（前端）、database（SQL脚本）三大模块。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</p:spPr>
        <p:txBody>
          <a:bodyPr>
            <a:normAutofit/>
          </a:bodyPr>
          <a:lstStyle/>
          <a:p>
            <a:pPr marL="0" marR="0" lvl="0" indent="0" algn="l">
              <a:lnSpc>
                <a:spcPct val="100000"/>
              </a:lnSpc>
            </a:pPr>
            <a:r>
              <a:rPr lang="zh-CN" altLang="en-US" sz="28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项目技术栈使用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fd468a82-c1ac-4d38-ac1b-6247e460462d.source.6.zh-Hans.pptx">
            <a:extLst>
              <a:ext uri="{FF2B5EF4-FFF2-40B4-BE49-F238E27FC236}">
                <a16:creationId xmlns:a16="http://schemas.microsoft.com/office/drawing/2014/main" id="{7C484AC9-340A-AC70-D983-7E9E373B4CCE}"/>
              </a:ext>
            </a:extLst>
          </p:cNvPr>
          <p:cNvGrpSpPr/>
          <p:nvPr/>
        </p:nvGrpSpPr>
        <p:grpSpPr>
          <a:xfrm>
            <a:off x="660400" y="1130300"/>
            <a:ext cx="11946357" cy="5727699"/>
            <a:chOff x="660400" y="1130300"/>
            <a:chExt cx="11946357" cy="5727699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9197F55E-F15B-9152-3892-866948764D0F}"/>
                </a:ext>
              </a:extLst>
            </p:cNvPr>
            <p:cNvSpPr/>
            <p:nvPr/>
          </p:nvSpPr>
          <p:spPr>
            <a:xfrm>
              <a:off x="10511367" y="3945852"/>
              <a:ext cx="1680634" cy="2912147"/>
            </a:xfrm>
            <a:custGeom>
              <a:avLst/>
              <a:gdLst>
                <a:gd name="connsiteX0" fmla="*/ 2599843 w 2599843"/>
                <a:gd name="connsiteY0" fmla="*/ 0 h 4504922"/>
                <a:gd name="connsiteX1" fmla="*/ 2599843 w 2599843"/>
                <a:gd name="connsiteY1" fmla="*/ 4504922 h 4504922"/>
                <a:gd name="connsiteX2" fmla="*/ 0 w 2599843"/>
                <a:gd name="connsiteY2" fmla="*/ 4504922 h 4504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9843" h="4504922">
                  <a:moveTo>
                    <a:pt x="2599843" y="0"/>
                  </a:moveTo>
                  <a:lnTo>
                    <a:pt x="2599843" y="4504922"/>
                  </a:lnTo>
                  <a:lnTo>
                    <a:pt x="0" y="4504922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lang="zh-CN" altLang="en-US" sz="2400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03" name="PictureMisc1">
              <a:extLst>
                <a:ext uri="{FF2B5EF4-FFF2-40B4-BE49-F238E27FC236}">
                  <a16:creationId xmlns:a16="http://schemas.microsoft.com/office/drawing/2014/main" id="{644B57F5-CF0F-8B65-AFCF-8365B96D8B13}"/>
                </a:ext>
              </a:extLst>
            </p:cNvPr>
            <p:cNvSpPr/>
            <p:nvPr/>
          </p:nvSpPr>
          <p:spPr>
            <a:xfrm>
              <a:off x="8452061" y="2068204"/>
              <a:ext cx="4154696" cy="4279377"/>
            </a:xfrm>
            <a:custGeom>
              <a:avLst/>
              <a:gdLst>
                <a:gd name="connsiteX0" fmla="*/ 0 w 4154696"/>
                <a:gd name="connsiteY0" fmla="*/ 0 h 4279377"/>
                <a:gd name="connsiteX1" fmla="*/ 4154696 w 4154696"/>
                <a:gd name="connsiteY1" fmla="*/ 0 h 4279377"/>
                <a:gd name="connsiteX2" fmla="*/ 4154696 w 4154696"/>
                <a:gd name="connsiteY2" fmla="*/ 1234795 h 4279377"/>
                <a:gd name="connsiteX3" fmla="*/ 2427582 w 4154696"/>
                <a:gd name="connsiteY3" fmla="*/ 4279377 h 427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54696" h="4279377">
                  <a:moveTo>
                    <a:pt x="0" y="0"/>
                  </a:moveTo>
                  <a:lnTo>
                    <a:pt x="4154696" y="0"/>
                  </a:lnTo>
                  <a:lnTo>
                    <a:pt x="4154696" y="1234795"/>
                  </a:lnTo>
                  <a:lnTo>
                    <a:pt x="2427582" y="4279377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99587" t="-6350" r="-15203" b="-10867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2" name="Title">
              <a:extLst>
                <a:ext uri="{FF2B5EF4-FFF2-40B4-BE49-F238E27FC236}">
                  <a16:creationId xmlns:a16="http://schemas.microsoft.com/office/drawing/2014/main" id="{D564247B-1FAE-5CD4-0DE6-8CB6E5E04D5B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1130300"/>
              <a:ext cx="10858500" cy="628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FFFFF"/>
                  </a:solidFill>
                  <a:cs typeface="+mn-ea"/>
                </a:defRPr>
              </a:lvl1pPr>
            </a:lstStyle>
            <a:p>
              <a:pPr marL="0" marR="0" lvl="0" indent="0" algn="l"/>
              <a:r>
                <a:rPr lang="zh-CN" altLang="en-US" sz="2400" b="1" dirty="0">
                  <a:solidFill>
                    <a:schemeClr val="tx1"/>
                  </a:solidFill>
                </a:rPr>
                <a:t>实现  </a:t>
              </a:r>
              <a:r>
                <a:rPr lang="zh-CN" altLang="en-US" sz="2400" b="1" dirty="0">
                  <a:solidFill>
                    <a:schemeClr val="accent1"/>
                  </a:solidFill>
                </a:rPr>
                <a:t>"患者"   "前台客服"   "医院管理员"</a:t>
              </a:r>
              <a:r>
                <a:rPr lang="zh-CN" altLang="en-US" sz="2400" b="1" dirty="0">
                  <a:solidFill>
                    <a:schemeClr val="tx1"/>
                  </a:solidFill>
                </a:rPr>
                <a:t>  三方对接</a:t>
              </a:r>
              <a:endParaRPr lang="zh-CN" altLang="en-US" dirty="0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0EAC9E7-ADD6-1ADE-3007-C5B2FFE51A45}"/>
                </a:ext>
              </a:extLst>
            </p:cNvPr>
            <p:cNvGrpSpPr/>
            <p:nvPr/>
          </p:nvGrpSpPr>
          <p:grpSpPr>
            <a:xfrm>
              <a:off x="660400" y="1937097"/>
              <a:ext cx="3575049" cy="1316924"/>
              <a:chOff x="660400" y="1937097"/>
              <a:chExt cx="3575049" cy="1316924"/>
            </a:xfrm>
          </p:grpSpPr>
          <p:sp>
            <p:nvSpPr>
              <p:cNvPr id="69" name="Bullet1">
                <a:extLst>
                  <a:ext uri="{FF2B5EF4-FFF2-40B4-BE49-F238E27FC236}">
                    <a16:creationId xmlns:a16="http://schemas.microsoft.com/office/drawing/2014/main" id="{DD05DE81-B6FD-EC10-16BF-48A46A8EFC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937097"/>
                <a:ext cx="3575049" cy="3994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800" b="1" i="0" u="none" strike="noStrike" dirty="0">
                    <a:solidFill>
                      <a:schemeClr val="accent1"/>
                    </a:solidFill>
                  </a:rPr>
                  <a:t>1. 患者界面</a:t>
                </a:r>
                <a:endParaRPr lang="zh-CN" altLang="en-US" dirty="0"/>
              </a:p>
            </p:txBody>
          </p:sp>
          <p:sp>
            <p:nvSpPr>
              <p:cNvPr id="70" name="Text1">
                <a:extLst>
                  <a:ext uri="{FF2B5EF4-FFF2-40B4-BE49-F238E27FC236}">
                    <a16:creationId xmlns:a16="http://schemas.microsoft.com/office/drawing/2014/main" id="{9328CC14-1C3F-546A-6661-92875F6399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2336586"/>
                <a:ext cx="3575049" cy="91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600" i="0" u="none" strike="noStrike" dirty="0">
                    <a:solidFill>
                      <a:schemeClr val="tx1"/>
                    </a:solidFill>
                  </a:rPr>
                  <a:t>涵盖预约挂号、查询预约信息等基本挂号操作流程</a:t>
                </a:r>
                <a:endParaRPr lang="zh-CN" altLang="en-US" dirty="0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0C9B976-0AAE-87D9-9743-470E846F9A86}"/>
                </a:ext>
              </a:extLst>
            </p:cNvPr>
            <p:cNvGrpSpPr/>
            <p:nvPr/>
          </p:nvGrpSpPr>
          <p:grpSpPr>
            <a:xfrm>
              <a:off x="660400" y="3115348"/>
              <a:ext cx="3575049" cy="1537264"/>
              <a:chOff x="660400" y="3335688"/>
              <a:chExt cx="3575049" cy="1316924"/>
            </a:xfrm>
          </p:grpSpPr>
          <p:sp>
            <p:nvSpPr>
              <p:cNvPr id="58" name="Bullet2">
                <a:extLst>
                  <a:ext uri="{FF2B5EF4-FFF2-40B4-BE49-F238E27FC236}">
                    <a16:creationId xmlns:a16="http://schemas.microsoft.com/office/drawing/2014/main" id="{37E55AA3-19D7-B334-4737-B75C86C0C4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3335688"/>
                <a:ext cx="3575049" cy="3994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800" b="1" i="0" u="none" strike="noStrike" dirty="0">
                    <a:solidFill>
                      <a:schemeClr val="accent1"/>
                    </a:solidFill>
                  </a:rPr>
                  <a:t>2. 前台客服界面</a:t>
                </a:r>
                <a:endParaRPr lang="zh-CN" altLang="en-US" dirty="0"/>
              </a:p>
            </p:txBody>
          </p:sp>
          <p:sp>
            <p:nvSpPr>
              <p:cNvPr id="59" name="Text2">
                <a:extLst>
                  <a:ext uri="{FF2B5EF4-FFF2-40B4-BE49-F238E27FC236}">
                    <a16:creationId xmlns:a16="http://schemas.microsoft.com/office/drawing/2014/main" id="{0341073B-FDFE-255F-2C04-B5C9E66FFE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3735177"/>
                <a:ext cx="3575049" cy="91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600" i="0" u="none" strike="noStrike" dirty="0">
                    <a:solidFill>
                      <a:schemeClr val="tx1"/>
                    </a:solidFill>
                  </a:rPr>
                  <a:t>涵盖前台登记就诊、患者签到、缴费结算功能</a:t>
                </a:r>
                <a:endParaRPr lang="zh-CN" altLang="en-US" dirty="0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37D3ECB-8502-188C-8451-B3C565D2C0AE}"/>
                </a:ext>
              </a:extLst>
            </p:cNvPr>
            <p:cNvGrpSpPr/>
            <p:nvPr/>
          </p:nvGrpSpPr>
          <p:grpSpPr>
            <a:xfrm>
              <a:off x="660400" y="4397289"/>
              <a:ext cx="3575049" cy="1653914"/>
              <a:chOff x="660400" y="4734279"/>
              <a:chExt cx="3575049" cy="1316924"/>
            </a:xfrm>
          </p:grpSpPr>
          <p:sp>
            <p:nvSpPr>
              <p:cNvPr id="61" name="Bullet3">
                <a:extLst>
                  <a:ext uri="{FF2B5EF4-FFF2-40B4-BE49-F238E27FC236}">
                    <a16:creationId xmlns:a16="http://schemas.microsoft.com/office/drawing/2014/main" id="{01CAA150-B018-6EF4-B425-C0249A4271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4734279"/>
                <a:ext cx="3575049" cy="3994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800" b="1" i="0" u="none" strike="noStrike" dirty="0">
                    <a:solidFill>
                      <a:schemeClr val="accent1"/>
                    </a:solidFill>
                  </a:rPr>
                  <a:t>3. 管理员界面</a:t>
                </a:r>
                <a:endParaRPr lang="zh-CN" altLang="en-US" dirty="0"/>
              </a:p>
            </p:txBody>
          </p:sp>
          <p:sp>
            <p:nvSpPr>
              <p:cNvPr id="62" name="Text3">
                <a:extLst>
                  <a:ext uri="{FF2B5EF4-FFF2-40B4-BE49-F238E27FC236}">
                    <a16:creationId xmlns:a16="http://schemas.microsoft.com/office/drawing/2014/main" id="{AB9F798B-DA9C-1A30-07E6-F20DD9DB4B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5133768"/>
                <a:ext cx="3575049" cy="917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600" i="0" u="none" strike="noStrike" dirty="0">
                    <a:solidFill>
                      <a:schemeClr val="tx1"/>
                    </a:solidFill>
                  </a:rPr>
                  <a:t>支持管理员对排班、诊室进行增删改查；提供按日期/科室/医生维度的账单与收入统计功能；允许查询修改患者与员工信息。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marL="0" marR="0" lvl="0" indent="0" algn="l">
              <a:lnSpc>
                <a:spcPct val="100000"/>
              </a:lnSpc>
            </a:pPr>
            <a:r>
              <a:rPr lang="zh-CN" altLang="en-US" sz="28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项目使用用户功能设置</a:t>
            </a:r>
            <a:endParaRPr lang="zh-CN" altLang="en-US" dirty="0"/>
          </a:p>
        </p:txBody>
      </p:sp>
      <p:sp>
        <p:nvSpPr>
          <p:cNvPr id="104" name="image"/>
          <p:cNvSpPr/>
          <p:nvPr/>
        </p:nvSpPr>
        <p:spPr>
          <a:xfrm>
            <a:off x="4339135" y="2744734"/>
            <a:ext cx="4465793" cy="2402236"/>
          </a:xfrm>
          <a:prstGeom prst="roundRect">
            <a:avLst>
              <a:gd name="adj" fmla="val 1000"/>
            </a:avLst>
          </a:prstGeom>
          <a:blipFill>
            <a:blip r:embed="rId4"/>
            <a:stretch>
              <a:fillRect l="-973" t="-1" r="-973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marL="0" marR="0" lvl="0" indent="0" algn="ctr">
              <a:lnSpc>
                <a:spcPct val="100000"/>
              </a:lnSpc>
            </a:pPr>
            <a:r>
              <a:rPr lang="zh-CN" altLang="en-US" sz="44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项目设计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r>
              <a:rPr lang="zh-CN" altLang="en-US" dirty="0"/>
              <a:t>构建规范化、高效、安全的数据存储体系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7e0d0cd-df57-4896-a869-e9ac9b899295.source.6.zh-Hans.pptx">
            <a:extLst>
              <a:ext uri="{FF2B5EF4-FFF2-40B4-BE49-F238E27FC236}">
                <a16:creationId xmlns:a16="http://schemas.microsoft.com/office/drawing/2014/main" id="{987EF0DC-BDE9-722F-35E5-FDEEF2B987EE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69" name="C">
              <a:extLst>
                <a:ext uri="{FF2B5EF4-FFF2-40B4-BE49-F238E27FC236}">
                  <a16:creationId xmlns:a16="http://schemas.microsoft.com/office/drawing/2014/main" id="{3544E36E-B0C4-1D1A-6C0A-0A0840098AA4}"/>
                </a:ext>
              </a:extLst>
            </p:cNvPr>
            <p:cNvSpPr>
              <a:spLocks/>
            </p:cNvSpPr>
            <p:nvPr/>
          </p:nvSpPr>
          <p:spPr>
            <a:xfrm>
              <a:off x="1968500" y="1130300"/>
              <a:ext cx="9550400" cy="50038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0" name="Title">
              <a:extLst>
                <a:ext uri="{FF2B5EF4-FFF2-40B4-BE49-F238E27FC236}">
                  <a16:creationId xmlns:a16="http://schemas.microsoft.com/office/drawing/2014/main" id="{70D2C887-ED68-B375-30DF-3727E5FE64F1}"/>
                </a:ext>
              </a:extLst>
            </p:cNvPr>
            <p:cNvSpPr txBox="1"/>
            <p:nvPr/>
          </p:nvSpPr>
          <p:spPr>
            <a:xfrm>
              <a:off x="660400" y="2698515"/>
              <a:ext cx="2641677" cy="1867370"/>
            </a:xfrm>
            <a:prstGeom prst="rect">
              <a:avLst/>
            </a:prstGeom>
            <a:solidFill>
              <a:schemeClr val="accent1">
                <a:lumMod val="75000"/>
                <a:alpha val="9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FFFFF"/>
                  </a:solidFill>
                  <a:cs typeface="+mn-ea"/>
                </a:defRPr>
              </a:lvl1pPr>
            </a:lstStyle>
            <a:p>
              <a:pPr marL="0" marR="0" lvl="0" indent="0" algn="l"/>
              <a:r>
                <a:rPr lang="zh-CN" altLang="en-US" sz="2400" b="1" dirty="0">
                  <a:solidFill>
                    <a:srgbClr val="FFFFFF"/>
                  </a:solidFill>
                </a:rPr>
                <a:t>B/S三层架构设计</a:t>
              </a:r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371" y="115626"/>
            <a:ext cx="10717412" cy="835367"/>
          </a:xfrm>
        </p:spPr>
        <p:txBody>
          <a:bodyPr>
            <a:noAutofit/>
          </a:bodyPr>
          <a:lstStyle/>
          <a:p>
            <a:pPr marL="0" marR="0" lvl="0" indent="0" algn="l">
              <a:lnSpc>
                <a:spcPct val="100000"/>
              </a:lnSpc>
            </a:pPr>
            <a:r>
              <a:rPr lang="zh-CN" altLang="en-US" sz="32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系统总体架构设计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651BFE-8D8D-2293-258B-3A7A694AE73C}"/>
              </a:ext>
            </a:extLst>
          </p:cNvPr>
          <p:cNvSpPr txBox="1"/>
          <p:nvPr/>
        </p:nvSpPr>
        <p:spPr>
          <a:xfrm>
            <a:off x="4229293" y="1358340"/>
            <a:ext cx="60194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solidFill>
                <a:schemeClr val="accent1"/>
              </a:solidFill>
            </a:endParaRPr>
          </a:p>
          <a:p>
            <a:endParaRPr lang="en-US" altLang="zh-CN" sz="2800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accent1"/>
                </a:solidFill>
              </a:rPr>
              <a:t>浏览器</a:t>
            </a:r>
            <a:r>
              <a:rPr lang="en-US" altLang="zh-CN" sz="2800" dirty="0">
                <a:solidFill>
                  <a:schemeClr val="accent1"/>
                </a:solidFill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</a:rPr>
              <a:t>→ </a:t>
            </a:r>
            <a:r>
              <a:rPr lang="en-US" altLang="zh-CN" sz="2800" dirty="0">
                <a:solidFill>
                  <a:schemeClr val="accent1"/>
                </a:solidFill>
              </a:rPr>
              <a:t>Flask/</a:t>
            </a:r>
            <a:r>
              <a:rPr lang="zh-CN" altLang="en-US" sz="2800" dirty="0">
                <a:solidFill>
                  <a:schemeClr val="accent1"/>
                </a:solidFill>
              </a:rPr>
              <a:t>后端</a:t>
            </a:r>
            <a:r>
              <a:rPr lang="en-US" altLang="zh-CN" sz="2800" dirty="0">
                <a:solidFill>
                  <a:schemeClr val="accent1"/>
                </a:solidFill>
              </a:rPr>
              <a:t>API </a:t>
            </a:r>
          </a:p>
          <a:p>
            <a:pPr algn="ctr"/>
            <a:r>
              <a:rPr lang="en-US" altLang="zh-CN" sz="2800" dirty="0">
                <a:solidFill>
                  <a:schemeClr val="accent1"/>
                </a:solidFill>
              </a:rPr>
              <a:t>Flask/</a:t>
            </a:r>
            <a:r>
              <a:rPr lang="zh-CN" altLang="en-US" sz="2800" dirty="0">
                <a:solidFill>
                  <a:schemeClr val="accent1"/>
                </a:solidFill>
              </a:rPr>
              <a:t>后端</a:t>
            </a:r>
            <a:r>
              <a:rPr lang="en-US" altLang="zh-CN" sz="2800" dirty="0">
                <a:solidFill>
                  <a:schemeClr val="accent1"/>
                </a:solidFill>
              </a:rPr>
              <a:t>API </a:t>
            </a:r>
            <a:r>
              <a:rPr lang="zh-CN" altLang="en-US" sz="2800" dirty="0">
                <a:solidFill>
                  <a:schemeClr val="accent1"/>
                </a:solidFill>
              </a:rPr>
              <a:t>→ 后端</a:t>
            </a:r>
            <a:r>
              <a:rPr lang="en-US" altLang="zh-CN" sz="2800" dirty="0">
                <a:solidFill>
                  <a:schemeClr val="accent1"/>
                </a:solidFill>
              </a:rPr>
              <a:t>SQL</a:t>
            </a:r>
            <a:r>
              <a:rPr lang="zh-CN" altLang="en-US" sz="2800" dirty="0">
                <a:solidFill>
                  <a:schemeClr val="accent1"/>
                </a:solidFill>
              </a:rPr>
              <a:t>数据库</a:t>
            </a:r>
          </a:p>
        </p:txBody>
      </p:sp>
      <p:pic>
        <p:nvPicPr>
          <p:cNvPr id="9" name="图片 8" descr="图片包含 应用程序&#10;&#10;AI 生成的内容可能不正确。">
            <a:extLst>
              <a:ext uri="{FF2B5EF4-FFF2-40B4-BE49-F238E27FC236}">
                <a16:creationId xmlns:a16="http://schemas.microsoft.com/office/drawing/2014/main" id="{89003743-4D43-6194-E8CE-85CC34FE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956" y="3811597"/>
            <a:ext cx="7394145" cy="1508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772C2A06-C04F-5191-AEDD-13924B6AA9CD}"/>
              </a:ext>
            </a:extLst>
          </p:cNvPr>
          <p:cNvGrpSpPr/>
          <p:nvPr/>
        </p:nvGrpSpPr>
        <p:grpSpPr>
          <a:xfrm>
            <a:off x="298765" y="817540"/>
            <a:ext cx="11796213" cy="5101520"/>
            <a:chOff x="714425" y="737666"/>
            <a:chExt cx="10858500" cy="4787530"/>
          </a:xfrm>
        </p:grpSpPr>
        <p:sp>
          <p:nvSpPr>
            <p:cNvPr id="40" name="Title">
              <a:extLst>
                <a:ext uri="{FF2B5EF4-FFF2-40B4-BE49-F238E27FC236}">
                  <a16:creationId xmlns:a16="http://schemas.microsoft.com/office/drawing/2014/main" id="{60921FB4-2675-BF76-952A-C93010559089}"/>
                </a:ext>
              </a:extLst>
            </p:cNvPr>
            <p:cNvSpPr txBox="1"/>
            <p:nvPr/>
          </p:nvSpPr>
          <p:spPr>
            <a:xfrm>
              <a:off x="714425" y="737666"/>
              <a:ext cx="10858500" cy="729141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marL="0" marR="0" lvl="0" indent="0" algn="l"/>
              <a:r>
                <a:rPr lang="zh-CN" altLang="en-US" sz="1600" b="1" dirty="0">
                  <a:solidFill>
                    <a:schemeClr val="tx1"/>
                  </a:solidFill>
                  <a:latin typeface="Arial"/>
                  <a:ea typeface="Arial"/>
                </a:rPr>
                <a:t>数据库实体：</a:t>
              </a:r>
              <a:endParaRPr lang="zh-CN" altLang="en-US" dirty="0"/>
            </a:p>
            <a:p>
              <a:pPr marL="0" marR="0" lvl="0" indent="0" algn="l"/>
              <a:r>
                <a:rPr lang="zh-CN" altLang="en-US" sz="1600" b="1" dirty="0">
                  <a:solidFill>
                    <a:schemeClr val="tx1"/>
                  </a:solidFill>
                  <a:latin typeface="Arial"/>
                  <a:ea typeface="Arial"/>
                </a:rPr>
                <a:t>Department(科室)、Room(诊室)、Schedule(排班)、Employee(员工)、SysUser(系统账号)</a:t>
              </a:r>
              <a:endParaRPr lang="zh-CN" altLang="en-US" dirty="0"/>
            </a:p>
            <a:p>
              <a:pPr marL="0" marR="0" lvl="0" indent="0" algn="l"/>
              <a:r>
                <a:rPr lang="zh-CN" altLang="en-US" sz="1600" b="1" dirty="0">
                  <a:solidFill>
                    <a:schemeClr val="tx1"/>
                  </a:solidFill>
                  <a:latin typeface="Arial"/>
                  <a:ea typeface="Arial"/>
                </a:rPr>
                <a:t>Patient(患者)、Appointment(预约)、Visit(就诊)、Bill(账单)、Income(收入)</a:t>
              </a:r>
              <a:endParaRPr lang="zh-CN" altLang="en-US" dirty="0"/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0E1F5DF-B491-F3C4-1DF3-F295F2FC9E80}"/>
                </a:ext>
              </a:extLst>
            </p:cNvPr>
            <p:cNvGrpSpPr/>
            <p:nvPr/>
          </p:nvGrpSpPr>
          <p:grpSpPr>
            <a:xfrm>
              <a:off x="751413" y="1643231"/>
              <a:ext cx="2897478" cy="1165925"/>
              <a:chOff x="660400" y="1683085"/>
              <a:chExt cx="3159325" cy="1407356"/>
            </a:xfrm>
          </p:grpSpPr>
          <p:sp>
            <p:nvSpPr>
              <p:cNvPr id="4" name="ComponentBackground1">
                <a:extLst>
                  <a:ext uri="{FF2B5EF4-FFF2-40B4-BE49-F238E27FC236}">
                    <a16:creationId xmlns:a16="http://schemas.microsoft.com/office/drawing/2014/main" id="{95D40552-96E5-700A-6CC1-3362404BBE2F}"/>
                  </a:ext>
                </a:extLst>
              </p:cNvPr>
              <p:cNvSpPr/>
              <p:nvPr/>
            </p:nvSpPr>
            <p:spPr>
              <a:xfrm>
                <a:off x="660400" y="1741668"/>
                <a:ext cx="3159325" cy="13487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Bullet1">
                <a:extLst>
                  <a:ext uri="{FF2B5EF4-FFF2-40B4-BE49-F238E27FC236}">
                    <a16:creationId xmlns:a16="http://schemas.microsoft.com/office/drawing/2014/main" id="{2336C28F-DB4F-01AA-30EC-70D95792E5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53" y="1683085"/>
                <a:ext cx="3053948" cy="552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患者与预约关系</a:t>
                </a:r>
              </a:p>
            </p:txBody>
          </p:sp>
          <p:sp>
            <p:nvSpPr>
              <p:cNvPr id="42" name="Text1">
                <a:extLst>
                  <a:ext uri="{FF2B5EF4-FFF2-40B4-BE49-F238E27FC236}">
                    <a16:creationId xmlns:a16="http://schemas.microsoft.com/office/drawing/2014/main" id="{B20912A5-1609-280F-A093-079733A3B8CA}"/>
                  </a:ext>
                </a:extLst>
              </p:cNvPr>
              <p:cNvSpPr/>
              <p:nvPr/>
            </p:nvSpPr>
            <p:spPr>
              <a:xfrm>
                <a:off x="660454" y="2235743"/>
                <a:ext cx="3053943" cy="759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en-US" altLang="zh-CN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患者(Patient)</a:t>
                </a:r>
                <a:r>
                  <a:rPr kumimoji="1" lang="en-US" altLang="zh-CN" sz="13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可以发起多个预约</a:t>
                </a:r>
                <a:r>
                  <a:rPr kumimoji="1" lang="en-US" altLang="zh-CN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(Appointment)，形成一对多关系，通过patient_id建立外键连接。</a:t>
                </a: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CF08B4D0-871F-F99A-FEC4-32230CC39DF6}"/>
                </a:ext>
              </a:extLst>
            </p:cNvPr>
            <p:cNvGrpSpPr/>
            <p:nvPr/>
          </p:nvGrpSpPr>
          <p:grpSpPr>
            <a:xfrm>
              <a:off x="751367" y="3034032"/>
              <a:ext cx="2897477" cy="1116437"/>
              <a:chOff x="660400" y="3191781"/>
              <a:chExt cx="3159325" cy="1420489"/>
            </a:xfrm>
          </p:grpSpPr>
          <p:sp>
            <p:nvSpPr>
              <p:cNvPr id="5" name="ComponentBackground2">
                <a:extLst>
                  <a:ext uri="{FF2B5EF4-FFF2-40B4-BE49-F238E27FC236}">
                    <a16:creationId xmlns:a16="http://schemas.microsoft.com/office/drawing/2014/main" id="{040C3244-2F6D-4533-E11A-FC6478F12AD7}"/>
                  </a:ext>
                </a:extLst>
              </p:cNvPr>
              <p:cNvSpPr/>
              <p:nvPr/>
            </p:nvSpPr>
            <p:spPr>
              <a:xfrm>
                <a:off x="660400" y="3263497"/>
                <a:ext cx="3159325" cy="1348773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Bullet2">
                <a:extLst>
                  <a:ext uri="{FF2B5EF4-FFF2-40B4-BE49-F238E27FC236}">
                    <a16:creationId xmlns:a16="http://schemas.microsoft.com/office/drawing/2014/main" id="{E3737248-D8DB-F9D2-D7B3-1F88E6370D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53" y="3191781"/>
                <a:ext cx="3053948" cy="552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预约与就诊绑定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Text2">
                <a:extLst>
                  <a:ext uri="{FF2B5EF4-FFF2-40B4-BE49-F238E27FC236}">
                    <a16:creationId xmlns:a16="http://schemas.microsoft.com/office/drawing/2014/main" id="{072F2858-3C75-6C90-AF8F-66D2AE660901}"/>
                  </a:ext>
                </a:extLst>
              </p:cNvPr>
              <p:cNvSpPr/>
              <p:nvPr/>
            </p:nvSpPr>
            <p:spPr>
              <a:xfrm>
                <a:off x="660454" y="3744495"/>
                <a:ext cx="3053943" cy="759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en-US" altLang="zh-CN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每个预约对应一次唯一的就诊记录(Visit)，通过appt_id字段实现一对一映射，</a:t>
                </a:r>
                <a:r>
                  <a:rPr kumimoji="1" lang="en-US" altLang="zh-CN" sz="13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防止重复就诊</a:t>
                </a:r>
                <a:r>
                  <a:rPr kumimoji="1" lang="en-US" altLang="zh-CN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B058E48D-879E-6C16-E131-C479A993B67F}"/>
                </a:ext>
              </a:extLst>
            </p:cNvPr>
            <p:cNvGrpSpPr/>
            <p:nvPr/>
          </p:nvGrpSpPr>
          <p:grpSpPr>
            <a:xfrm>
              <a:off x="751367" y="4336852"/>
              <a:ext cx="2897479" cy="1185161"/>
              <a:chOff x="660400" y="4682340"/>
              <a:chExt cx="3159325" cy="1451760"/>
            </a:xfrm>
          </p:grpSpPr>
          <p:sp>
            <p:nvSpPr>
              <p:cNvPr id="6" name="ComponentBackground3">
                <a:extLst>
                  <a:ext uri="{FF2B5EF4-FFF2-40B4-BE49-F238E27FC236}">
                    <a16:creationId xmlns:a16="http://schemas.microsoft.com/office/drawing/2014/main" id="{459E5E3D-8A69-03A3-BAF4-AF60D399478A}"/>
                  </a:ext>
                </a:extLst>
              </p:cNvPr>
              <p:cNvSpPr/>
              <p:nvPr/>
            </p:nvSpPr>
            <p:spPr>
              <a:xfrm>
                <a:off x="660400" y="4785327"/>
                <a:ext cx="3159325" cy="1348773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Bullet3">
                <a:extLst>
                  <a:ext uri="{FF2B5EF4-FFF2-40B4-BE49-F238E27FC236}">
                    <a16:creationId xmlns:a16="http://schemas.microsoft.com/office/drawing/2014/main" id="{B8A0249B-9D95-5B9B-BEC0-D279EABD57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4682340"/>
                <a:ext cx="3053948" cy="552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科室与排班联动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Text3">
                <a:extLst>
                  <a:ext uri="{FF2B5EF4-FFF2-40B4-BE49-F238E27FC236}">
                    <a16:creationId xmlns:a16="http://schemas.microsoft.com/office/drawing/2014/main" id="{2F2F6972-C166-DEB7-1FC3-2D9D0590DE6B}"/>
                  </a:ext>
                </a:extLst>
              </p:cNvPr>
              <p:cNvSpPr/>
              <p:nvPr/>
            </p:nvSpPr>
            <p:spPr>
              <a:xfrm>
                <a:off x="660401" y="5235004"/>
                <a:ext cx="3053943" cy="759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en-US" altLang="zh-CN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排班(Schedule)由科室(Department)下的医生在特定诊室(Room)中执行，形成“</a:t>
                </a:r>
                <a:r>
                  <a:rPr kumimoji="1" lang="en-US" altLang="zh-CN" sz="13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科室</a:t>
                </a:r>
                <a:r>
                  <a:rPr kumimoji="1" lang="en-US" altLang="zh-CN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→诊室→排班→医生”的层级链条。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90CD073E-AE58-C7A8-EBF2-D1F5B300F3D5}"/>
                </a:ext>
              </a:extLst>
            </p:cNvPr>
            <p:cNvGrpSpPr/>
            <p:nvPr/>
          </p:nvGrpSpPr>
          <p:grpSpPr>
            <a:xfrm>
              <a:off x="8638690" y="1691760"/>
              <a:ext cx="2772438" cy="1117380"/>
              <a:chOff x="8359575" y="1741668"/>
              <a:chExt cx="3159325" cy="1348773"/>
            </a:xfrm>
          </p:grpSpPr>
          <p:sp>
            <p:nvSpPr>
              <p:cNvPr id="8" name="ComponentBackground4">
                <a:extLst>
                  <a:ext uri="{FF2B5EF4-FFF2-40B4-BE49-F238E27FC236}">
                    <a16:creationId xmlns:a16="http://schemas.microsoft.com/office/drawing/2014/main" id="{DA6C2997-B535-56C0-FE6F-8C58C2F35BE2}"/>
                  </a:ext>
                </a:extLst>
              </p:cNvPr>
              <p:cNvSpPr/>
              <p:nvPr/>
            </p:nvSpPr>
            <p:spPr>
              <a:xfrm>
                <a:off x="8359575" y="1741668"/>
                <a:ext cx="3159325" cy="134877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Bullet4">
                <a:extLst>
                  <a:ext uri="{FF2B5EF4-FFF2-40B4-BE49-F238E27FC236}">
                    <a16:creationId xmlns:a16="http://schemas.microsoft.com/office/drawing/2014/main" id="{BE367DB8-67C7-AE65-9D4B-80FA6DE957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59628" y="1741754"/>
                <a:ext cx="3053948" cy="552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就诊与账单绑定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Text4">
                <a:extLst>
                  <a:ext uri="{FF2B5EF4-FFF2-40B4-BE49-F238E27FC236}">
                    <a16:creationId xmlns:a16="http://schemas.microsoft.com/office/drawing/2014/main" id="{21D5938A-E4C6-0909-AC79-9DA58E855A1B}"/>
                  </a:ext>
                </a:extLst>
              </p:cNvPr>
              <p:cNvSpPr/>
              <p:nvPr/>
            </p:nvSpPr>
            <p:spPr>
              <a:xfrm>
                <a:off x="8359629" y="2235689"/>
                <a:ext cx="3053943" cy="759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en-US" altLang="zh-CN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每次就诊必须生成一张账单(Bill)，通过visit_id唯一关联，</a:t>
                </a:r>
                <a:r>
                  <a:rPr kumimoji="1" lang="en-US" altLang="zh-CN" sz="13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确保费用记录不可遗漏</a:t>
                </a:r>
                <a:r>
                  <a:rPr kumimoji="1" lang="en-US" altLang="zh-CN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01E0DE2-D538-A0B3-9565-1BEB618E1F7B}"/>
                </a:ext>
              </a:extLst>
            </p:cNvPr>
            <p:cNvGrpSpPr/>
            <p:nvPr/>
          </p:nvGrpSpPr>
          <p:grpSpPr>
            <a:xfrm>
              <a:off x="8638684" y="3032579"/>
              <a:ext cx="2772445" cy="1175672"/>
              <a:chOff x="8359575" y="3263497"/>
              <a:chExt cx="3159325" cy="1348773"/>
            </a:xfrm>
          </p:grpSpPr>
          <p:sp>
            <p:nvSpPr>
              <p:cNvPr id="9" name="ComponentBackground5">
                <a:extLst>
                  <a:ext uri="{FF2B5EF4-FFF2-40B4-BE49-F238E27FC236}">
                    <a16:creationId xmlns:a16="http://schemas.microsoft.com/office/drawing/2014/main" id="{62F3EE16-61F9-2A6C-BBB8-0DBF4530BAD8}"/>
                  </a:ext>
                </a:extLst>
              </p:cNvPr>
              <p:cNvSpPr/>
              <p:nvPr/>
            </p:nvSpPr>
            <p:spPr>
              <a:xfrm>
                <a:off x="8359575" y="3263497"/>
                <a:ext cx="3159325" cy="1348773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Bullet5">
                <a:extLst>
                  <a:ext uri="{FF2B5EF4-FFF2-40B4-BE49-F238E27FC236}">
                    <a16:creationId xmlns:a16="http://schemas.microsoft.com/office/drawing/2014/main" id="{E56FF3ED-067F-1CB4-8A13-92FF9DAB50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59628" y="3265289"/>
                <a:ext cx="3053948" cy="552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收入记录溯源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Text5">
                <a:extLst>
                  <a:ext uri="{FF2B5EF4-FFF2-40B4-BE49-F238E27FC236}">
                    <a16:creationId xmlns:a16="http://schemas.microsoft.com/office/drawing/2014/main" id="{AF26D92F-2D03-81E3-5C6E-D0E893273C96}"/>
                  </a:ext>
                </a:extLst>
              </p:cNvPr>
              <p:cNvSpPr/>
              <p:nvPr/>
            </p:nvSpPr>
            <p:spPr>
              <a:xfrm>
                <a:off x="8359629" y="3786601"/>
                <a:ext cx="3053943" cy="759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en-US" altLang="zh-CN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收入记录(Income_record)来源于账单支付行为，关联bill_id、dept_id、doctor_id，用于后续统计分析。</a:t>
                </a: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64F2131-18D2-D426-059C-52EEAB38E2D0}"/>
                </a:ext>
              </a:extLst>
            </p:cNvPr>
            <p:cNvGrpSpPr/>
            <p:nvPr/>
          </p:nvGrpSpPr>
          <p:grpSpPr>
            <a:xfrm>
              <a:off x="8638637" y="4336837"/>
              <a:ext cx="2772401" cy="1188359"/>
              <a:chOff x="8359575" y="4682769"/>
              <a:chExt cx="3159325" cy="1451331"/>
            </a:xfrm>
          </p:grpSpPr>
          <p:sp>
            <p:nvSpPr>
              <p:cNvPr id="10" name="ComponentBackground6">
                <a:extLst>
                  <a:ext uri="{FF2B5EF4-FFF2-40B4-BE49-F238E27FC236}">
                    <a16:creationId xmlns:a16="http://schemas.microsoft.com/office/drawing/2014/main" id="{C5062B30-F76D-522E-2259-23703A384BC8}"/>
                  </a:ext>
                </a:extLst>
              </p:cNvPr>
              <p:cNvSpPr/>
              <p:nvPr/>
            </p:nvSpPr>
            <p:spPr>
              <a:xfrm>
                <a:off x="8359575" y="4785327"/>
                <a:ext cx="3159325" cy="1348773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Bullet6">
                <a:extLst>
                  <a:ext uri="{FF2B5EF4-FFF2-40B4-BE49-F238E27FC236}">
                    <a16:creationId xmlns:a16="http://schemas.microsoft.com/office/drawing/2014/main" id="{A451ED80-4066-8417-944D-81434CF2C6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59628" y="4682769"/>
                <a:ext cx="3053948" cy="552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员工与账号分离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Text6">
                <a:extLst>
                  <a:ext uri="{FF2B5EF4-FFF2-40B4-BE49-F238E27FC236}">
                    <a16:creationId xmlns:a16="http://schemas.microsoft.com/office/drawing/2014/main" id="{3BFB8B9F-4443-3BF6-AA05-E0142D0C037E}"/>
                  </a:ext>
                </a:extLst>
              </p:cNvPr>
              <p:cNvSpPr/>
              <p:nvPr/>
            </p:nvSpPr>
            <p:spPr>
              <a:xfrm>
                <a:off x="8359629" y="5233751"/>
                <a:ext cx="3053943" cy="759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fontScale="9154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>
                  <a:lnSpc>
                    <a:spcPct val="120000"/>
                  </a:lnSpc>
                </a:pPr>
                <a:r>
                  <a:rPr lang="zh-CN" altLang="en-US" sz="1309" dirty="0">
                    <a:solidFill>
                      <a:schemeClr val="tx1"/>
                    </a:solidFill>
                    <a:latin typeface="Arial"/>
                    <a:ea typeface="Arial"/>
                  </a:rPr>
                  <a:t>员工(Employee)信息独立于系统账号(SysUser)，实现业务数据与权限系统的解耦。</a:t>
                </a:r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98846" y="245237"/>
            <a:ext cx="10858500" cy="498316"/>
          </a:xfrm>
        </p:spPr>
        <p:txBody>
          <a:bodyPr>
            <a:normAutofit fontScale="90000"/>
          </a:bodyPr>
          <a:lstStyle/>
          <a:p>
            <a:pPr marL="0" marR="0" lvl="0" indent="0" algn="l">
              <a:lnSpc>
                <a:spcPct val="100000"/>
              </a:lnSpc>
            </a:pPr>
            <a:r>
              <a:rPr lang="zh-CN" altLang="en-US" sz="2800" b="1" dirty="0">
                <a:gradFill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7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:rPr>
              <a:t>数据库实体关系</a:t>
            </a:r>
            <a:endParaRPr lang="zh-CN" altLang="en-US" dirty="0"/>
          </a:p>
        </p:txBody>
      </p:sp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7BC54577-9542-BD40-7656-0AEAF6003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34" y="1943763"/>
            <a:ext cx="5052873" cy="383518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" val="{&quot;Label&quot;:&quot;1&quot;,&quot;ContentProducer&quot;:&quot;\u6210\u90fd\u8292\u610f\u8f6f\u4ef6\u6280\u672f\u6709\u9650\u516c\u53f8&quot;,&quot;ProduceID&quot;:&quot;9753f942f118e7e934111c4d41084226&quot;,&quot;ReservedCode1&quot;:&quot;420adc75d13f3ce7de38311bb1831a5cf3bb5f4e406a9a3e50e40a5214873759&quot;,&quot;ContentPropagator&quot;:&quot;\u6210\u90fd\u8292\u610f\u8f6f\u4ef6\u6280\u672f\u6709\u9650\u516c\u53f8&quot;,&quot;PropagateID&quot;:&quot;9753f942f118e7e934111c4d41084226&quot;,&quot;ReservedCode2&quot;:&quot;420adc75d13f3ce7de38311bb1831a5cf3bb5f4e406a9a3e50e40a5214873759&quot;}"/>
  <p:tag name="TASKID" val="53db7af55464d0b48f80ffb9bd5c7110"/>
  <p:tag name="THEMEID" val="2af65fea-30fa-4da7-bb98-4d425d4737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PT.DIAGRAM" val="7bf2f3ed-27bd-402d-a888-716aec23fed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PT.DIAGRAM" val="139cf1e9-36b8-4b76-b4f1-11c362312e5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PT.DIAGRAM" val="511678e4-c967-48d2-ad70-f8f730f4a8e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PT.DIAGRAM" val="52dda95a-f844-4cf0-af0a-2122254cfdb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PT.DIAGRAM" val="53c2c24c-71eb-4bd5-abab-21b1b64fd1e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PT.DIAGRAM" val="f34bf4b5-c2fc-4a9c-8d56-533b6d73175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PT.DIAGRAM" val="fd468a82-c1ac-4d38-ac1b-6247e460462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PT.DIAGRAM" val="c7e0d0cd-df57-4896-a869-e9ac9b89929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PT.DIAGRAM" val="bc399b24-b370-4560-abbd-c410b46e31c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PT.DIAGRAM" val="c7e0d0cd-df57-4896-a869-e9ac9b89929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PT.DIAGRAM" val="49c7b609-29a9-4f07-aa9e-b05bc358bfe1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0D3F1"/>
      </a:accent1>
      <a:accent2>
        <a:srgbClr val="276EF3"/>
      </a:accent2>
      <a:accent3>
        <a:srgbClr val="46A6FE"/>
      </a:accent3>
      <a:accent4>
        <a:srgbClr val="32C4B3"/>
      </a:accent4>
      <a:accent5>
        <a:srgbClr val="965DE7"/>
      </a:accent5>
      <a:accent6>
        <a:srgbClr val="4786D8"/>
      </a:accent6>
      <a:hlink>
        <a:srgbClr val="564EF8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Slide" id="{C043F947-F1E9-4C70-B7D3-46FC608E0F73}" vid="{9EDDDF0A-D6F0-42F1-9687-8412489DE0F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94</TotalTime>
  <Words>2824</Words>
  <Application>Microsoft Office PowerPoint</Application>
  <PresentationFormat>宽屏</PresentationFormat>
  <Paragraphs>264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等线</vt:lpstr>
      <vt:lpstr>Arial</vt:lpstr>
      <vt:lpstr>Designed by iSlide</vt:lpstr>
      <vt:lpstr>社区医院门诊管理系统 </vt:lpstr>
      <vt:lpstr>PowerPoint 演示文稿</vt:lpstr>
      <vt:lpstr>项目概述</vt:lpstr>
      <vt:lpstr>项目基本信息</vt:lpstr>
      <vt:lpstr>项目技术栈使用</vt:lpstr>
      <vt:lpstr>项目使用用户功能设置</vt:lpstr>
      <vt:lpstr>项目设计</vt:lpstr>
      <vt:lpstr>系统总体架构设计</vt:lpstr>
      <vt:lpstr>数据库实体关系</vt:lpstr>
      <vt:lpstr>数据表详细设计</vt:lpstr>
      <vt:lpstr>数据表详细设计</vt:lpstr>
      <vt:lpstr>数据表详细设计</vt:lpstr>
      <vt:lpstr>数据一致性与完整性约束</vt:lpstr>
      <vt:lpstr>项目结构与功能实现</vt:lpstr>
      <vt:lpstr>整体项目结构布局</vt:lpstr>
      <vt:lpstr>API接口设计</vt:lpstr>
      <vt:lpstr>核心业务流程实现</vt:lpstr>
      <vt:lpstr>核心业务流程实现</vt:lpstr>
      <vt:lpstr>核心业务流程实现</vt:lpstr>
      <vt:lpstr>核心业务流程实现</vt:lpstr>
      <vt:lpstr>项目核心功能演示视频</vt:lpstr>
      <vt:lpstr>团队分工与开发流程</vt:lpstr>
      <vt:lpstr>团队成员职责划分</vt:lpstr>
      <vt:lpstr>分阶段开发流程</vt:lpstr>
      <vt:lpstr>敬请批评指正</vt:lpstr>
    </vt:vector>
  </TitlesOfParts>
  <Manager>Bo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Bo</dc:creator>
  <cp:lastModifiedBy>彧实 宋</cp:lastModifiedBy>
  <cp:revision>5</cp:revision>
  <cp:lastPrinted>2025-06-22T16:00:00Z</cp:lastPrinted>
  <dcterms:created xsi:type="dcterms:W3CDTF">2025-06-22T16:00:00Z</dcterms:created>
  <dcterms:modified xsi:type="dcterms:W3CDTF">2026-01-15T11:48:56Z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9dfa5033-2f95-4cf6-ac04-1bb6eca453cf</vt:lpwstr>
  </property>
</Properties>
</file>